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23" r:id="rId1"/>
  </p:sldMasterIdLst>
  <p:notesMasterIdLst>
    <p:notesMasterId r:id="rId13"/>
  </p:notesMasterIdLst>
  <p:handoutMasterIdLst>
    <p:handoutMasterId r:id="rId14"/>
  </p:handoutMasterIdLst>
  <p:sldIdLst>
    <p:sldId id="325" r:id="rId2"/>
    <p:sldId id="326" r:id="rId3"/>
    <p:sldId id="327" r:id="rId4"/>
    <p:sldId id="330" r:id="rId5"/>
    <p:sldId id="331" r:id="rId6"/>
    <p:sldId id="332" r:id="rId7"/>
    <p:sldId id="328" r:id="rId8"/>
    <p:sldId id="333" r:id="rId9"/>
    <p:sldId id="334" r:id="rId10"/>
    <p:sldId id="329" r:id="rId11"/>
    <p:sldId id="324" r:id="rId12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AND CLOSING SLIDES (2)" id="{A6A09396-E719-48CA-9102-39152100AFB3}">
          <p14:sldIdLst>
            <p14:sldId id="325"/>
            <p14:sldId id="326"/>
            <p14:sldId id="327"/>
            <p14:sldId id="330"/>
            <p14:sldId id="331"/>
            <p14:sldId id="332"/>
            <p14:sldId id="328"/>
            <p14:sldId id="333"/>
            <p14:sldId id="334"/>
            <p14:sldId id="329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3725" userDrawn="1">
          <p15:clr>
            <a:srgbClr val="A4A3A4"/>
          </p15:clr>
        </p15:guide>
        <p15:guide id="3" orient="horz" pos="606" userDrawn="1">
          <p15:clr>
            <a:srgbClr val="A4A3A4"/>
          </p15:clr>
        </p15:guide>
        <p15:guide id="4" orient="horz" pos="4149" userDrawn="1">
          <p15:clr>
            <a:srgbClr val="A4A3A4"/>
          </p15:clr>
        </p15:guide>
        <p15:guide id="5" orient="horz" pos="72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231" userDrawn="1">
          <p15:clr>
            <a:srgbClr val="A4A3A4"/>
          </p15:clr>
        </p15:guide>
        <p15:guide id="8" pos="7449" userDrawn="1">
          <p15:clr>
            <a:srgbClr val="A4A3A4"/>
          </p15:clr>
        </p15:guide>
        <p15:guide id="9" pos="808" userDrawn="1">
          <p15:clr>
            <a:srgbClr val="A4A3A4"/>
          </p15:clr>
        </p15:guide>
        <p15:guide id="10" pos="6871" userDrawn="1">
          <p15:clr>
            <a:srgbClr val="A4A3A4"/>
          </p15:clr>
        </p15:guide>
        <p15:guide id="11" pos="424" userDrawn="1">
          <p15:clr>
            <a:srgbClr val="A4A3A4"/>
          </p15:clr>
        </p15:guide>
        <p15:guide id="12" pos="7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EE2346"/>
    <a:srgbClr val="0084A6"/>
    <a:srgbClr val="005077"/>
    <a:srgbClr val="007CA2"/>
    <a:srgbClr val="0079A0"/>
    <a:srgbClr val="00789F"/>
    <a:srgbClr val="0880A5"/>
    <a:srgbClr val="00B050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D6B21-DB6F-4F0C-F984-ACC7BAEB2E4E}" v="477" dt="2020-09-10T08:32:20.264"/>
    <p1510:client id="{1E9797AE-D187-4C92-9AFA-55E86519D751}" v="2" dt="2020-09-09T14:29:13.893"/>
    <p1510:client id="{22BC01F9-C110-4108-A557-66243FF53ABE}" v="229" dt="2020-09-10T13:53:20.601"/>
    <p1510:client id="{2CF2B80F-3F4C-4741-B61B-15A3C5E8A762}" v="478" dt="2020-09-10T10:12:51.138"/>
    <p1510:client id="{499315F0-BA9B-4A68-9655-695C7AEE1FD9}" v="5" dt="2020-09-10T08:29:17.455"/>
    <p1510:client id="{54C21703-CF19-4596-24C4-6E9D169D98E9}" v="13" dt="2020-09-10T09:37:22.382"/>
    <p1510:client id="{5D697392-437B-43BD-7001-723F81284F4B}" v="20" dt="2020-09-11T10:04:11.407"/>
    <p1510:client id="{60A7C325-EB04-4331-7E6C-4E8D51A50687}" v="5" dt="2020-09-10T08:27:24.014"/>
    <p1510:client id="{95A70921-61B6-489F-0452-1A037BFC7D04}" v="195" dt="2020-09-10T09:51:20.504"/>
    <p1510:client id="{B5791D3C-B3A9-4A6D-5500-F7A7997C94C5}" v="57" dt="2020-09-10T13:30:18.970"/>
    <p1510:client id="{DCBD3F9A-6C59-4C6A-09E4-8D592BBF6B6D}" v="36" dt="2020-09-10T09:09:19.662"/>
    <p1510:client id="{EF432EC8-6351-45BF-DD0B-B29B2492FA0B}" v="114" dt="2020-09-10T14:14:40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108" y="78"/>
      </p:cViewPr>
      <p:guideLst>
        <p:guide orient="horz" pos="2183"/>
        <p:guide orient="horz" pos="3725"/>
        <p:guide orient="horz" pos="606"/>
        <p:guide orient="horz" pos="4149"/>
        <p:guide orient="horz" pos="722"/>
        <p:guide pos="3840"/>
        <p:guide pos="231"/>
        <p:guide pos="7449"/>
        <p:guide pos="808"/>
        <p:guide pos="6871"/>
        <p:guide pos="424"/>
        <p:guide pos="72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110" y="58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3962" y="8869206"/>
            <a:ext cx="5645998" cy="277586"/>
          </a:xfrm>
          <a:prstGeom prst="rect">
            <a:avLst/>
          </a:prstGeom>
        </p:spPr>
        <p:txBody>
          <a:bodyPr vert="horz" lIns="93936" tIns="46968" rIns="93936" bIns="0" rtlCol="0" anchor="b"/>
          <a:lstStyle>
            <a:lvl1pPr algn="l">
              <a:defRPr sz="1200"/>
            </a:lvl1pPr>
          </a:lstStyle>
          <a:p>
            <a:r>
              <a:rPr lang="en-CA" sz="1000" dirty="0"/>
              <a:t>Copyright © 2018 – Do not use without permission or proper licence from the author or rights holder.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05185" y="8869206"/>
            <a:ext cx="587928" cy="280568"/>
          </a:xfrm>
          <a:prstGeom prst="rect">
            <a:avLst/>
          </a:prstGeom>
        </p:spPr>
        <p:txBody>
          <a:bodyPr vert="horz" lIns="93936" tIns="46968" rIns="93936" bIns="0" rtlCol="0" anchor="b"/>
          <a:lstStyle>
            <a:lvl1pPr algn="r">
              <a:defRPr sz="1200"/>
            </a:lvl1pPr>
          </a:lstStyle>
          <a:p>
            <a:fld id="{7E77C227-F862-7947-B921-AD5C5E620746}" type="slidenum">
              <a:rPr lang="en-US" sz="1000"/>
              <a:pPr/>
              <a:t>‹#›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2EC03-3ECC-43A4-9A6A-83C7FEFD21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" y="26806"/>
            <a:ext cx="2109612" cy="551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BD430B-D921-474B-B727-18FA84FBF9BC}"/>
              </a:ext>
            </a:extLst>
          </p:cNvPr>
          <p:cNvCxnSpPr/>
          <p:nvPr/>
        </p:nvCxnSpPr>
        <p:spPr>
          <a:xfrm>
            <a:off x="0" y="591913"/>
            <a:ext cx="7077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6C1EA5D-7A0E-4D04-885E-C700E1A6F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44" y="216280"/>
            <a:ext cx="663556" cy="172525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71A2F56-A2B8-4244-8A50-E7AC8D605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66" y="147207"/>
            <a:ext cx="654047" cy="31067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BBAA22-49FC-414D-9D58-980B89983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9" t="9408" r="7345" b="37284"/>
          <a:stretch/>
        </p:blipFill>
        <p:spPr>
          <a:xfrm>
            <a:off x="4237931" y="103600"/>
            <a:ext cx="654047" cy="4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4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C56345A-B981-4AEF-A103-C04EC73F75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" y="26806"/>
            <a:ext cx="2109612" cy="551475"/>
          </a:xfrm>
          <a:prstGeom prst="rect">
            <a:avLst/>
          </a:prstGeom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470B5135-B761-444D-BD38-065C1BD45AF6}"/>
              </a:ext>
            </a:extLst>
          </p:cNvPr>
          <p:cNvCxnSpPr/>
          <p:nvPr/>
        </p:nvCxnSpPr>
        <p:spPr>
          <a:xfrm>
            <a:off x="0" y="591913"/>
            <a:ext cx="7077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D3BF3A2-A54C-4BEE-8B0E-8C8D030E8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44" y="216280"/>
            <a:ext cx="663556" cy="172525"/>
          </a:xfrm>
          <a:prstGeom prst="rect">
            <a:avLst/>
          </a:prstGeom>
        </p:spPr>
      </p:pic>
      <p:pic>
        <p:nvPicPr>
          <p:cNvPr id="11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4643F99-330B-4A80-BA56-455E9BF94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66" y="147207"/>
            <a:ext cx="654047" cy="31067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2F28EB9-8984-4908-9892-59F67618ED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9" t="9408" r="7345" b="37284"/>
          <a:stretch/>
        </p:blipFill>
        <p:spPr>
          <a:xfrm>
            <a:off x="4237931" y="103600"/>
            <a:ext cx="654047" cy="405105"/>
          </a:xfrm>
          <a:prstGeom prst="rect">
            <a:avLst/>
          </a:prstGeom>
        </p:spPr>
      </p:pic>
      <p:sp>
        <p:nvSpPr>
          <p:cNvPr id="13" name="Notes Placeholder 4">
            <a:extLst>
              <a:ext uri="{FF2B5EF4-FFF2-40B4-BE49-F238E27FC236}">
                <a16:creationId xmlns:a16="http://schemas.microsoft.com/office/drawing/2014/main" id="{716F024E-B155-4DB4-A635-81350045C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7513" y="4447461"/>
            <a:ext cx="624205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CBA7C9E-058C-45A1-9860-04BFD6C987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3962" y="8869206"/>
            <a:ext cx="5700826" cy="277586"/>
          </a:xfrm>
          <a:prstGeom prst="rect">
            <a:avLst/>
          </a:prstGeom>
        </p:spPr>
        <p:txBody>
          <a:bodyPr vert="horz" lIns="93936" tIns="46968" rIns="93936" bIns="0" rtlCol="0" anchor="b"/>
          <a:lstStyle>
            <a:lvl1pPr algn="l">
              <a:defRPr sz="1000"/>
            </a:lvl1pPr>
          </a:lstStyle>
          <a:p>
            <a:r>
              <a:rPr lang="en-CA" dirty="0"/>
              <a:t>Copyright © 2018 – Do not use without permission or proper licence from the author or rights holder.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37999E1-03B2-4B82-A119-7BB94F862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105185" y="8869206"/>
            <a:ext cx="587928" cy="280568"/>
          </a:xfrm>
          <a:prstGeom prst="rect">
            <a:avLst/>
          </a:prstGeom>
        </p:spPr>
        <p:txBody>
          <a:bodyPr vert="horz" lIns="93936" tIns="46968" rIns="93936" bIns="0" rtlCol="0" anchor="b"/>
          <a:lstStyle>
            <a:lvl1pPr algn="r">
              <a:defRPr sz="1000"/>
            </a:lvl1pPr>
          </a:lstStyle>
          <a:p>
            <a:fld id="{7E77C227-F862-7947-B921-AD5C5E620746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3414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f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fi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2" y="1427018"/>
            <a:ext cx="10799999" cy="468327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C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02F541-637D-4450-AF15-86C2E62187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33102487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5" y="1303660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978925" y="1922167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978925" y="2540674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1978925" y="3159181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978925" y="3777688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978925" y="4396195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1978925" y="5014702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978925" y="5633210"/>
            <a:ext cx="9062115" cy="43672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F48D164-D1B0-42A8-ACCE-757D6E5945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A3BC90-FB74-4B66-8490-408ABAB4A71A}"/>
              </a:ext>
            </a:extLst>
          </p:cNvPr>
          <p:cNvSpPr/>
          <p:nvPr userDrawn="1"/>
        </p:nvSpPr>
        <p:spPr>
          <a:xfrm>
            <a:off x="696000" y="323014"/>
            <a:ext cx="1708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3306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kern="1200" dirty="0">
                <a:solidFill>
                  <a:srgbClr val="4B4B4B"/>
                </a:solidFill>
                <a:latin typeface="+mj-lt"/>
                <a:ea typeface="+mj-ea"/>
                <a:cs typeface="+mj-cs"/>
              </a:rPr>
              <a:t>Agenda</a:t>
            </a:r>
            <a:endParaRPr lang="en-CA" sz="4000" b="1" kern="1200" dirty="0">
              <a:solidFill>
                <a:srgbClr val="4B4B4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7FA6F3F-CB60-4126-9383-8A71B6E9FE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5094" y="1396024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27B82A3-C0C0-4A8F-B12E-A9C5B93EF6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5094" y="2014531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0A57049-8025-4CB1-A936-E594101D9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65094" y="2633038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7529B50-CCAE-4A00-AFCF-43BE17F046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5094" y="3251545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8D952C1-E2D5-432E-B472-8D9A1DA505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65094" y="3870052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B2DC8484-708E-478F-8790-FB2B7D4173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65094" y="4488559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FA386B8-503B-46BA-9C38-225D2DAA3B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65094" y="5107066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1607ABEF-9371-4789-BFAF-3815F8400E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5094" y="5725574"/>
            <a:ext cx="252000" cy="252000"/>
          </a:xfrm>
          <a:prstGeom prst="flowChartConnector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5052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 Lettered/Numbere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D2DD2-B2EF-4645-8DD1-EC63E9002E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32220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CA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19FEA80F-C7FD-4951-BC9C-5626E86BA484}"/>
              </a:ext>
            </a:extLst>
          </p:cNvPr>
          <p:cNvSpPr/>
          <p:nvPr/>
        </p:nvSpPr>
        <p:spPr>
          <a:xfrm>
            <a:off x="2" y="5322211"/>
            <a:ext cx="12191999" cy="153988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/>
          <a:lstStyle/>
          <a:p>
            <a:pPr defTabSz="397943"/>
            <a:endParaRPr sz="78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B8798-65CD-46DC-80EA-1A37E8918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544" y="5322208"/>
            <a:ext cx="10370088" cy="1478474"/>
          </a:xfr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149542" indent="0">
              <a:buNone/>
              <a:defRPr>
                <a:solidFill>
                  <a:schemeClr val="bg1"/>
                </a:solidFill>
              </a:defRPr>
            </a:lvl2pPr>
            <a:lvl3pPr marL="299084" indent="0">
              <a:buNone/>
              <a:defRPr>
                <a:solidFill>
                  <a:schemeClr val="bg1"/>
                </a:solidFill>
              </a:defRPr>
            </a:lvl3pPr>
            <a:lvl4pPr marL="448627" indent="0">
              <a:buNone/>
              <a:defRPr>
                <a:solidFill>
                  <a:schemeClr val="bg1"/>
                </a:solidFill>
              </a:defRPr>
            </a:lvl4pPr>
            <a:lvl5pPr marL="59816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your Section Title here, To the Left, enter a Letter or # to match Agenda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DABDD-6DF6-438F-83E9-1DA7470A6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369" y="5528839"/>
            <a:ext cx="776809" cy="1065212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323">
                <a:solidFill>
                  <a:schemeClr val="bg1"/>
                </a:solidFill>
              </a:defRPr>
            </a:lvl1pPr>
            <a:lvl2pPr marL="149542" indent="0">
              <a:buFont typeface="Arial" panose="020B0604020202020204" pitchFamily="34" charset="0"/>
              <a:buNone/>
              <a:defRPr/>
            </a:lvl2pPr>
            <a:lvl3pPr marL="299084" indent="0">
              <a:buFont typeface="Arial" panose="020B0604020202020204" pitchFamily="34" charset="0"/>
              <a:buNone/>
              <a:defRPr/>
            </a:lvl3pPr>
            <a:lvl4pPr marL="448627" indent="0">
              <a:buFont typeface="Arial" panose="020B0604020202020204" pitchFamily="34" charset="0"/>
              <a:buNone/>
              <a:defRPr/>
            </a:lvl4pPr>
            <a:lvl5pPr marL="598169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45987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1">
            <a:extLst>
              <a:ext uri="{FF2B5EF4-FFF2-40B4-BE49-F238E27FC236}">
                <a16:creationId xmlns:a16="http://schemas.microsoft.com/office/drawing/2014/main" id="{DA3EB8F3-FF10-40D0-AAD3-3C6F1A0D87B0}"/>
              </a:ext>
            </a:extLst>
          </p:cNvPr>
          <p:cNvSpPr/>
          <p:nvPr userDrawn="1"/>
        </p:nvSpPr>
        <p:spPr>
          <a:xfrm>
            <a:off x="2" y="5379526"/>
            <a:ext cx="12191999" cy="147847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/>
          <a:lstStyle/>
          <a:p>
            <a:pPr defTabSz="397943"/>
            <a:endParaRPr sz="78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B8798-65CD-46DC-80EA-1A37E8918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7565" y="5379526"/>
            <a:ext cx="9935569" cy="1421156"/>
          </a:xfrm>
        </p:spPr>
        <p:txBody>
          <a:bodyPr vert="horz" lIns="91440" tIns="36000" rIns="91440" bIns="36000" rtlCol="0" anchor="ctr">
            <a:noAutofit/>
          </a:bodyPr>
          <a:lstStyle>
            <a:lvl1pPr>
              <a:defRPr lang="en-CA" sz="3600" b="1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Enter your Section Title here, if not using Agenda</a:t>
            </a:r>
            <a:endParaRPr lang="en-CA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9B74DBF-7A9F-4675-8E32-E36740E845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37952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75286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 over 3 User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FE63-B840-4A63-82BD-FADCF1602E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3945" y="3934694"/>
            <a:ext cx="2934135" cy="2189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8A3679C-9137-4DF3-88A4-FAB77A14CC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8699" y="3934694"/>
            <a:ext cx="2934135" cy="2189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790927-E50F-467F-8F9B-9DC9A9B2E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31322" y="3934693"/>
            <a:ext cx="2934135" cy="2189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0F2A01-2972-4AC5-8861-E135C666DD0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25999" y="1449000"/>
            <a:ext cx="2340000" cy="234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633062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69"/>
            </a:lvl1pPr>
          </a:lstStyle>
          <a:p>
            <a:pPr marL="149542" marR="0" lvl="0" indent="-149542" algn="l" defTabSz="633062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CA" dirty="0"/>
              <a:t>Insert picture from gallery or paste in this area</a:t>
            </a:r>
          </a:p>
          <a:p>
            <a:endParaRPr lang="en-CA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FD94F18-BF3A-4DE1-AC25-CFE444BE841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535766" y="1449000"/>
            <a:ext cx="2340000" cy="234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633062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69"/>
            </a:lvl1pPr>
          </a:lstStyle>
          <a:p>
            <a:pPr marL="149542" marR="0" lvl="0" indent="-149542" algn="l" defTabSz="633062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CA" dirty="0"/>
              <a:t>Insert picture from gallery or paste in this area</a:t>
            </a:r>
          </a:p>
          <a:p>
            <a:endParaRPr lang="en-CA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0891B0A-8E51-492B-A8BA-5290F2C4567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321012" y="1385321"/>
            <a:ext cx="2340000" cy="234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633062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69"/>
            </a:lvl1pPr>
          </a:lstStyle>
          <a:p>
            <a:pPr marL="149542" marR="0" lvl="0" indent="-149542" algn="l" defTabSz="633062" rtl="0" eaLnBrk="1" fontAlgn="auto" latinLnBrk="0" hangingPunct="1">
              <a:lnSpc>
                <a:spcPct val="90000"/>
              </a:lnSpc>
              <a:spcBef>
                <a:spcPts val="41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CA" dirty="0"/>
              <a:t>Insert picture from gallery or paste in this area</a:t>
            </a:r>
          </a:p>
          <a:p>
            <a:endParaRPr lang="en-CA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A3311FCE-F6A3-46B1-B28F-F6A79FECFA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28448157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35643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9FAB6EF-AD15-48D6-81A3-72F6E9FC77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196700049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inu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2 column continuous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998" y="1427018"/>
            <a:ext cx="10799999" cy="4683270"/>
          </a:xfrm>
        </p:spPr>
        <p:txBody>
          <a:bodyPr numCol="2" spcCol="216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29D7E68-7E7D-4F89-9E1D-F285B0D4CF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100346834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inuo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3 column continuous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999" y="1427018"/>
            <a:ext cx="10800000" cy="4683270"/>
          </a:xfrm>
        </p:spPr>
        <p:txBody>
          <a:bodyPr numCol="3" spcCol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9A5118-A7D2-472E-B093-2865CE1ED1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140619757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0E33D-CBA0-431E-BAE1-DF4EAAD65B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76058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 object, web&#10;&#10;Description generated with very high confidence">
            <a:extLst>
              <a:ext uri="{FF2B5EF4-FFF2-40B4-BE49-F238E27FC236}">
                <a16:creationId xmlns:a16="http://schemas.microsoft.com/office/drawing/2014/main" id="{0ADA6E97-D042-4E41-90BD-0B41D2BEA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2127" b="40459"/>
          <a:stretch/>
        </p:blipFill>
        <p:spPr>
          <a:xfrm flipV="1">
            <a:off x="4622041" y="51436"/>
            <a:ext cx="7433480" cy="4637673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2A673BD-8A48-4F16-A5E5-5142976014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82273" y="982236"/>
            <a:ext cx="1161335" cy="824589"/>
            <a:chOff x="3658" y="-198"/>
            <a:chExt cx="2113" cy="1642"/>
          </a:xfrm>
          <a:solidFill>
            <a:schemeClr val="tx2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D12C5651-BC47-4653-9F27-D8CDDDE24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-198"/>
              <a:ext cx="925" cy="1642"/>
            </a:xfrm>
            <a:custGeom>
              <a:avLst/>
              <a:gdLst>
                <a:gd name="T0" fmla="*/ 1346 w 1849"/>
                <a:gd name="T1" fmla="*/ 367 h 3284"/>
                <a:gd name="T2" fmla="*/ 1334 w 1849"/>
                <a:gd name="T3" fmla="*/ 370 h 3284"/>
                <a:gd name="T4" fmla="*/ 1299 w 1849"/>
                <a:gd name="T5" fmla="*/ 378 h 3284"/>
                <a:gd name="T6" fmla="*/ 1247 w 1849"/>
                <a:gd name="T7" fmla="*/ 391 h 3284"/>
                <a:gd name="T8" fmla="*/ 1182 w 1849"/>
                <a:gd name="T9" fmla="*/ 411 h 3284"/>
                <a:gd name="T10" fmla="*/ 1108 w 1849"/>
                <a:gd name="T11" fmla="*/ 441 h 3284"/>
                <a:gd name="T12" fmla="*/ 1030 w 1849"/>
                <a:gd name="T13" fmla="*/ 480 h 3284"/>
                <a:gd name="T14" fmla="*/ 951 w 1849"/>
                <a:gd name="T15" fmla="*/ 531 h 3284"/>
                <a:gd name="T16" fmla="*/ 874 w 1849"/>
                <a:gd name="T17" fmla="*/ 594 h 3284"/>
                <a:gd name="T18" fmla="*/ 806 w 1849"/>
                <a:gd name="T19" fmla="*/ 670 h 3284"/>
                <a:gd name="T20" fmla="*/ 752 w 1849"/>
                <a:gd name="T21" fmla="*/ 761 h 3284"/>
                <a:gd name="T22" fmla="*/ 713 w 1849"/>
                <a:gd name="T23" fmla="*/ 867 h 3284"/>
                <a:gd name="T24" fmla="*/ 688 w 1849"/>
                <a:gd name="T25" fmla="*/ 976 h 3284"/>
                <a:gd name="T26" fmla="*/ 684 w 1849"/>
                <a:gd name="T27" fmla="*/ 1078 h 3284"/>
                <a:gd name="T28" fmla="*/ 697 w 1849"/>
                <a:gd name="T29" fmla="*/ 1172 h 3284"/>
                <a:gd name="T30" fmla="*/ 719 w 1849"/>
                <a:gd name="T31" fmla="*/ 1255 h 3284"/>
                <a:gd name="T32" fmla="*/ 748 w 1849"/>
                <a:gd name="T33" fmla="*/ 1326 h 3284"/>
                <a:gd name="T34" fmla="*/ 778 w 1849"/>
                <a:gd name="T35" fmla="*/ 1382 h 3284"/>
                <a:gd name="T36" fmla="*/ 802 w 1849"/>
                <a:gd name="T37" fmla="*/ 1421 h 3284"/>
                <a:gd name="T38" fmla="*/ 817 w 1849"/>
                <a:gd name="T39" fmla="*/ 1441 h 3284"/>
                <a:gd name="T40" fmla="*/ 1849 w 1849"/>
                <a:gd name="T41" fmla="*/ 1444 h 3284"/>
                <a:gd name="T42" fmla="*/ 0 w 1849"/>
                <a:gd name="T43" fmla="*/ 3284 h 3284"/>
                <a:gd name="T44" fmla="*/ 3 w 1849"/>
                <a:gd name="T45" fmla="*/ 1319 h 3284"/>
                <a:gd name="T46" fmla="*/ 22 w 1849"/>
                <a:gd name="T47" fmla="*/ 1133 h 3284"/>
                <a:gd name="T48" fmla="*/ 60 w 1849"/>
                <a:gd name="T49" fmla="*/ 965 h 3284"/>
                <a:gd name="T50" fmla="*/ 112 w 1849"/>
                <a:gd name="T51" fmla="*/ 815 h 3284"/>
                <a:gd name="T52" fmla="*/ 177 w 1849"/>
                <a:gd name="T53" fmla="*/ 681 h 3284"/>
                <a:gd name="T54" fmla="*/ 252 w 1849"/>
                <a:gd name="T55" fmla="*/ 562 h 3284"/>
                <a:gd name="T56" fmla="*/ 337 w 1849"/>
                <a:gd name="T57" fmla="*/ 457 h 3284"/>
                <a:gd name="T58" fmla="*/ 428 w 1849"/>
                <a:gd name="T59" fmla="*/ 366 h 3284"/>
                <a:gd name="T60" fmla="*/ 523 w 1849"/>
                <a:gd name="T61" fmla="*/ 287 h 3284"/>
                <a:gd name="T62" fmla="*/ 619 w 1849"/>
                <a:gd name="T63" fmla="*/ 220 h 3284"/>
                <a:gd name="T64" fmla="*/ 714 w 1849"/>
                <a:gd name="T65" fmla="*/ 164 h 3284"/>
                <a:gd name="T66" fmla="*/ 808 w 1849"/>
                <a:gd name="T67" fmla="*/ 119 h 3284"/>
                <a:gd name="T68" fmla="*/ 895 w 1849"/>
                <a:gd name="T69" fmla="*/ 82 h 3284"/>
                <a:gd name="T70" fmla="*/ 975 w 1849"/>
                <a:gd name="T71" fmla="*/ 53 h 3284"/>
                <a:gd name="T72" fmla="*/ 1047 w 1849"/>
                <a:gd name="T73" fmla="*/ 31 h 3284"/>
                <a:gd name="T74" fmla="*/ 1106 w 1849"/>
                <a:gd name="T75" fmla="*/ 16 h 3284"/>
                <a:gd name="T76" fmla="*/ 1151 w 1849"/>
                <a:gd name="T77" fmla="*/ 6 h 3284"/>
                <a:gd name="T78" fmla="*/ 1180 w 1849"/>
                <a:gd name="T79" fmla="*/ 1 h 3284"/>
                <a:gd name="T80" fmla="*/ 1189 w 1849"/>
                <a:gd name="T81" fmla="*/ 0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9" h="3284">
                  <a:moveTo>
                    <a:pt x="1189" y="0"/>
                  </a:moveTo>
                  <a:lnTo>
                    <a:pt x="1346" y="367"/>
                  </a:lnTo>
                  <a:lnTo>
                    <a:pt x="1344" y="369"/>
                  </a:lnTo>
                  <a:lnTo>
                    <a:pt x="1334" y="370"/>
                  </a:lnTo>
                  <a:lnTo>
                    <a:pt x="1319" y="373"/>
                  </a:lnTo>
                  <a:lnTo>
                    <a:pt x="1299" y="378"/>
                  </a:lnTo>
                  <a:lnTo>
                    <a:pt x="1276" y="383"/>
                  </a:lnTo>
                  <a:lnTo>
                    <a:pt x="1247" y="391"/>
                  </a:lnTo>
                  <a:lnTo>
                    <a:pt x="1216" y="400"/>
                  </a:lnTo>
                  <a:lnTo>
                    <a:pt x="1182" y="411"/>
                  </a:lnTo>
                  <a:lnTo>
                    <a:pt x="1147" y="426"/>
                  </a:lnTo>
                  <a:lnTo>
                    <a:pt x="1108" y="441"/>
                  </a:lnTo>
                  <a:lnTo>
                    <a:pt x="1069" y="459"/>
                  </a:lnTo>
                  <a:lnTo>
                    <a:pt x="1030" y="480"/>
                  </a:lnTo>
                  <a:lnTo>
                    <a:pt x="990" y="505"/>
                  </a:lnTo>
                  <a:lnTo>
                    <a:pt x="951" y="531"/>
                  </a:lnTo>
                  <a:lnTo>
                    <a:pt x="912" y="560"/>
                  </a:lnTo>
                  <a:lnTo>
                    <a:pt x="874" y="594"/>
                  </a:lnTo>
                  <a:lnTo>
                    <a:pt x="839" y="630"/>
                  </a:lnTo>
                  <a:lnTo>
                    <a:pt x="806" y="670"/>
                  </a:lnTo>
                  <a:lnTo>
                    <a:pt x="778" y="713"/>
                  </a:lnTo>
                  <a:lnTo>
                    <a:pt x="752" y="761"/>
                  </a:lnTo>
                  <a:lnTo>
                    <a:pt x="730" y="811"/>
                  </a:lnTo>
                  <a:lnTo>
                    <a:pt x="713" y="867"/>
                  </a:lnTo>
                  <a:lnTo>
                    <a:pt x="697" y="923"/>
                  </a:lnTo>
                  <a:lnTo>
                    <a:pt x="688" y="976"/>
                  </a:lnTo>
                  <a:lnTo>
                    <a:pt x="684" y="1029"/>
                  </a:lnTo>
                  <a:lnTo>
                    <a:pt x="684" y="1078"/>
                  </a:lnTo>
                  <a:lnTo>
                    <a:pt x="689" y="1126"/>
                  </a:lnTo>
                  <a:lnTo>
                    <a:pt x="697" y="1172"/>
                  </a:lnTo>
                  <a:lnTo>
                    <a:pt x="708" y="1215"/>
                  </a:lnTo>
                  <a:lnTo>
                    <a:pt x="719" y="1255"/>
                  </a:lnTo>
                  <a:lnTo>
                    <a:pt x="734" y="1293"/>
                  </a:lnTo>
                  <a:lnTo>
                    <a:pt x="748" y="1326"/>
                  </a:lnTo>
                  <a:lnTo>
                    <a:pt x="763" y="1356"/>
                  </a:lnTo>
                  <a:lnTo>
                    <a:pt x="778" y="1382"/>
                  </a:lnTo>
                  <a:lnTo>
                    <a:pt x="791" y="1404"/>
                  </a:lnTo>
                  <a:lnTo>
                    <a:pt x="802" y="1421"/>
                  </a:lnTo>
                  <a:lnTo>
                    <a:pt x="810" y="1434"/>
                  </a:lnTo>
                  <a:lnTo>
                    <a:pt x="817" y="1441"/>
                  </a:lnTo>
                  <a:lnTo>
                    <a:pt x="819" y="1444"/>
                  </a:lnTo>
                  <a:lnTo>
                    <a:pt x="1849" y="1444"/>
                  </a:lnTo>
                  <a:lnTo>
                    <a:pt x="1849" y="3284"/>
                  </a:lnTo>
                  <a:lnTo>
                    <a:pt x="0" y="3284"/>
                  </a:lnTo>
                  <a:lnTo>
                    <a:pt x="0" y="1418"/>
                  </a:lnTo>
                  <a:lnTo>
                    <a:pt x="3" y="1319"/>
                  </a:lnTo>
                  <a:lnTo>
                    <a:pt x="10" y="1224"/>
                  </a:lnTo>
                  <a:lnTo>
                    <a:pt x="22" y="1133"/>
                  </a:lnTo>
                  <a:lnTo>
                    <a:pt x="39" y="1047"/>
                  </a:lnTo>
                  <a:lnTo>
                    <a:pt x="60" y="965"/>
                  </a:lnTo>
                  <a:lnTo>
                    <a:pt x="83" y="888"/>
                  </a:lnTo>
                  <a:lnTo>
                    <a:pt x="112" y="815"/>
                  </a:lnTo>
                  <a:lnTo>
                    <a:pt x="143" y="745"/>
                  </a:lnTo>
                  <a:lnTo>
                    <a:pt x="177" y="681"/>
                  </a:lnTo>
                  <a:lnTo>
                    <a:pt x="213" y="620"/>
                  </a:lnTo>
                  <a:lnTo>
                    <a:pt x="252" y="562"/>
                  </a:lnTo>
                  <a:lnTo>
                    <a:pt x="294" y="507"/>
                  </a:lnTo>
                  <a:lnTo>
                    <a:pt x="337" y="457"/>
                  </a:lnTo>
                  <a:lnTo>
                    <a:pt x="382" y="410"/>
                  </a:lnTo>
                  <a:lnTo>
                    <a:pt x="428" y="366"/>
                  </a:lnTo>
                  <a:lnTo>
                    <a:pt x="475" y="325"/>
                  </a:lnTo>
                  <a:lnTo>
                    <a:pt x="523" y="287"/>
                  </a:lnTo>
                  <a:lnTo>
                    <a:pt x="571" y="252"/>
                  </a:lnTo>
                  <a:lnTo>
                    <a:pt x="619" y="220"/>
                  </a:lnTo>
                  <a:lnTo>
                    <a:pt x="667" y="192"/>
                  </a:lnTo>
                  <a:lnTo>
                    <a:pt x="714" y="164"/>
                  </a:lnTo>
                  <a:lnTo>
                    <a:pt x="761" y="141"/>
                  </a:lnTo>
                  <a:lnTo>
                    <a:pt x="808" y="119"/>
                  </a:lnTo>
                  <a:lnTo>
                    <a:pt x="852" y="100"/>
                  </a:lnTo>
                  <a:lnTo>
                    <a:pt x="895" y="82"/>
                  </a:lnTo>
                  <a:lnTo>
                    <a:pt x="936" y="66"/>
                  </a:lnTo>
                  <a:lnTo>
                    <a:pt x="975" y="53"/>
                  </a:lnTo>
                  <a:lnTo>
                    <a:pt x="1012" y="41"/>
                  </a:lnTo>
                  <a:lnTo>
                    <a:pt x="1047" y="31"/>
                  </a:lnTo>
                  <a:lnTo>
                    <a:pt x="1078" y="23"/>
                  </a:lnTo>
                  <a:lnTo>
                    <a:pt x="1106" y="16"/>
                  </a:lnTo>
                  <a:lnTo>
                    <a:pt x="1130" y="10"/>
                  </a:lnTo>
                  <a:lnTo>
                    <a:pt x="1151" y="6"/>
                  </a:lnTo>
                  <a:lnTo>
                    <a:pt x="1167" y="4"/>
                  </a:lnTo>
                  <a:lnTo>
                    <a:pt x="1180" y="1"/>
                  </a:lnTo>
                  <a:lnTo>
                    <a:pt x="1186" y="0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2FFBFCAF-B022-4C8F-9D6E-CF1C8A91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-198"/>
              <a:ext cx="925" cy="1642"/>
            </a:xfrm>
            <a:custGeom>
              <a:avLst/>
              <a:gdLst>
                <a:gd name="T0" fmla="*/ 1349 w 1850"/>
                <a:gd name="T1" fmla="*/ 367 h 3284"/>
                <a:gd name="T2" fmla="*/ 1336 w 1850"/>
                <a:gd name="T3" fmla="*/ 370 h 3284"/>
                <a:gd name="T4" fmla="*/ 1302 w 1850"/>
                <a:gd name="T5" fmla="*/ 378 h 3284"/>
                <a:gd name="T6" fmla="*/ 1250 w 1850"/>
                <a:gd name="T7" fmla="*/ 391 h 3284"/>
                <a:gd name="T8" fmla="*/ 1185 w 1850"/>
                <a:gd name="T9" fmla="*/ 411 h 3284"/>
                <a:gd name="T10" fmla="*/ 1110 w 1850"/>
                <a:gd name="T11" fmla="*/ 441 h 3284"/>
                <a:gd name="T12" fmla="*/ 1032 w 1850"/>
                <a:gd name="T13" fmla="*/ 480 h 3284"/>
                <a:gd name="T14" fmla="*/ 951 w 1850"/>
                <a:gd name="T15" fmla="*/ 531 h 3284"/>
                <a:gd name="T16" fmla="*/ 876 w 1850"/>
                <a:gd name="T17" fmla="*/ 594 h 3284"/>
                <a:gd name="T18" fmla="*/ 808 w 1850"/>
                <a:gd name="T19" fmla="*/ 670 h 3284"/>
                <a:gd name="T20" fmla="*/ 752 w 1850"/>
                <a:gd name="T21" fmla="*/ 761 h 3284"/>
                <a:gd name="T22" fmla="*/ 714 w 1850"/>
                <a:gd name="T23" fmla="*/ 867 h 3284"/>
                <a:gd name="T24" fmla="*/ 690 w 1850"/>
                <a:gd name="T25" fmla="*/ 976 h 3284"/>
                <a:gd name="T26" fmla="*/ 686 w 1850"/>
                <a:gd name="T27" fmla="*/ 1078 h 3284"/>
                <a:gd name="T28" fmla="*/ 697 w 1850"/>
                <a:gd name="T29" fmla="*/ 1172 h 3284"/>
                <a:gd name="T30" fmla="*/ 721 w 1850"/>
                <a:gd name="T31" fmla="*/ 1255 h 3284"/>
                <a:gd name="T32" fmla="*/ 749 w 1850"/>
                <a:gd name="T33" fmla="*/ 1326 h 3284"/>
                <a:gd name="T34" fmla="*/ 778 w 1850"/>
                <a:gd name="T35" fmla="*/ 1382 h 3284"/>
                <a:gd name="T36" fmla="*/ 803 w 1850"/>
                <a:gd name="T37" fmla="*/ 1421 h 3284"/>
                <a:gd name="T38" fmla="*/ 818 w 1850"/>
                <a:gd name="T39" fmla="*/ 1441 h 3284"/>
                <a:gd name="T40" fmla="*/ 1850 w 1850"/>
                <a:gd name="T41" fmla="*/ 1444 h 3284"/>
                <a:gd name="T42" fmla="*/ 0 w 1850"/>
                <a:gd name="T43" fmla="*/ 3284 h 3284"/>
                <a:gd name="T44" fmla="*/ 3 w 1850"/>
                <a:gd name="T45" fmla="*/ 1319 h 3284"/>
                <a:gd name="T46" fmla="*/ 22 w 1850"/>
                <a:gd name="T47" fmla="*/ 1133 h 3284"/>
                <a:gd name="T48" fmla="*/ 60 w 1850"/>
                <a:gd name="T49" fmla="*/ 965 h 3284"/>
                <a:gd name="T50" fmla="*/ 112 w 1850"/>
                <a:gd name="T51" fmla="*/ 815 h 3284"/>
                <a:gd name="T52" fmla="*/ 177 w 1850"/>
                <a:gd name="T53" fmla="*/ 681 h 3284"/>
                <a:gd name="T54" fmla="*/ 254 w 1850"/>
                <a:gd name="T55" fmla="*/ 562 h 3284"/>
                <a:gd name="T56" fmla="*/ 338 w 1850"/>
                <a:gd name="T57" fmla="*/ 457 h 3284"/>
                <a:gd name="T58" fmla="*/ 428 w 1850"/>
                <a:gd name="T59" fmla="*/ 366 h 3284"/>
                <a:gd name="T60" fmla="*/ 523 w 1850"/>
                <a:gd name="T61" fmla="*/ 287 h 3284"/>
                <a:gd name="T62" fmla="*/ 619 w 1850"/>
                <a:gd name="T63" fmla="*/ 220 h 3284"/>
                <a:gd name="T64" fmla="*/ 716 w 1850"/>
                <a:gd name="T65" fmla="*/ 164 h 3284"/>
                <a:gd name="T66" fmla="*/ 808 w 1850"/>
                <a:gd name="T67" fmla="*/ 119 h 3284"/>
                <a:gd name="T68" fmla="*/ 896 w 1850"/>
                <a:gd name="T69" fmla="*/ 82 h 3284"/>
                <a:gd name="T70" fmla="*/ 977 w 1850"/>
                <a:gd name="T71" fmla="*/ 53 h 3284"/>
                <a:gd name="T72" fmla="*/ 1047 w 1850"/>
                <a:gd name="T73" fmla="*/ 31 h 3284"/>
                <a:gd name="T74" fmla="*/ 1106 w 1850"/>
                <a:gd name="T75" fmla="*/ 16 h 3284"/>
                <a:gd name="T76" fmla="*/ 1151 w 1850"/>
                <a:gd name="T77" fmla="*/ 6 h 3284"/>
                <a:gd name="T78" fmla="*/ 1180 w 1850"/>
                <a:gd name="T79" fmla="*/ 1 h 3284"/>
                <a:gd name="T80" fmla="*/ 1190 w 1850"/>
                <a:gd name="T81" fmla="*/ 0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0" h="3284">
                  <a:moveTo>
                    <a:pt x="1190" y="0"/>
                  </a:moveTo>
                  <a:lnTo>
                    <a:pt x="1349" y="367"/>
                  </a:lnTo>
                  <a:lnTo>
                    <a:pt x="1345" y="369"/>
                  </a:lnTo>
                  <a:lnTo>
                    <a:pt x="1336" y="370"/>
                  </a:lnTo>
                  <a:lnTo>
                    <a:pt x="1322" y="373"/>
                  </a:lnTo>
                  <a:lnTo>
                    <a:pt x="1302" y="378"/>
                  </a:lnTo>
                  <a:lnTo>
                    <a:pt x="1277" y="383"/>
                  </a:lnTo>
                  <a:lnTo>
                    <a:pt x="1250" y="391"/>
                  </a:lnTo>
                  <a:lnTo>
                    <a:pt x="1219" y="400"/>
                  </a:lnTo>
                  <a:lnTo>
                    <a:pt x="1185" y="411"/>
                  </a:lnTo>
                  <a:lnTo>
                    <a:pt x="1149" y="426"/>
                  </a:lnTo>
                  <a:lnTo>
                    <a:pt x="1110" y="441"/>
                  </a:lnTo>
                  <a:lnTo>
                    <a:pt x="1071" y="459"/>
                  </a:lnTo>
                  <a:lnTo>
                    <a:pt x="1032" y="480"/>
                  </a:lnTo>
                  <a:lnTo>
                    <a:pt x="991" y="505"/>
                  </a:lnTo>
                  <a:lnTo>
                    <a:pt x="951" y="531"/>
                  </a:lnTo>
                  <a:lnTo>
                    <a:pt x="913" y="560"/>
                  </a:lnTo>
                  <a:lnTo>
                    <a:pt x="876" y="594"/>
                  </a:lnTo>
                  <a:lnTo>
                    <a:pt x="840" y="630"/>
                  </a:lnTo>
                  <a:lnTo>
                    <a:pt x="808" y="670"/>
                  </a:lnTo>
                  <a:lnTo>
                    <a:pt x="778" y="713"/>
                  </a:lnTo>
                  <a:lnTo>
                    <a:pt x="752" y="761"/>
                  </a:lnTo>
                  <a:lnTo>
                    <a:pt x="731" y="811"/>
                  </a:lnTo>
                  <a:lnTo>
                    <a:pt x="714" y="867"/>
                  </a:lnTo>
                  <a:lnTo>
                    <a:pt x="699" y="923"/>
                  </a:lnTo>
                  <a:lnTo>
                    <a:pt x="690" y="976"/>
                  </a:lnTo>
                  <a:lnTo>
                    <a:pt x="684" y="1029"/>
                  </a:lnTo>
                  <a:lnTo>
                    <a:pt x="686" y="1078"/>
                  </a:lnTo>
                  <a:lnTo>
                    <a:pt x="690" y="1126"/>
                  </a:lnTo>
                  <a:lnTo>
                    <a:pt x="697" y="1172"/>
                  </a:lnTo>
                  <a:lnTo>
                    <a:pt x="708" y="1215"/>
                  </a:lnTo>
                  <a:lnTo>
                    <a:pt x="721" y="1255"/>
                  </a:lnTo>
                  <a:lnTo>
                    <a:pt x="735" y="1293"/>
                  </a:lnTo>
                  <a:lnTo>
                    <a:pt x="749" y="1326"/>
                  </a:lnTo>
                  <a:lnTo>
                    <a:pt x="764" y="1356"/>
                  </a:lnTo>
                  <a:lnTo>
                    <a:pt x="778" y="1382"/>
                  </a:lnTo>
                  <a:lnTo>
                    <a:pt x="792" y="1404"/>
                  </a:lnTo>
                  <a:lnTo>
                    <a:pt x="803" y="1421"/>
                  </a:lnTo>
                  <a:lnTo>
                    <a:pt x="812" y="1434"/>
                  </a:lnTo>
                  <a:lnTo>
                    <a:pt x="818" y="1441"/>
                  </a:lnTo>
                  <a:lnTo>
                    <a:pt x="820" y="1444"/>
                  </a:lnTo>
                  <a:lnTo>
                    <a:pt x="1850" y="1444"/>
                  </a:lnTo>
                  <a:lnTo>
                    <a:pt x="1850" y="3284"/>
                  </a:lnTo>
                  <a:lnTo>
                    <a:pt x="0" y="3284"/>
                  </a:lnTo>
                  <a:lnTo>
                    <a:pt x="0" y="1418"/>
                  </a:lnTo>
                  <a:lnTo>
                    <a:pt x="3" y="1319"/>
                  </a:lnTo>
                  <a:lnTo>
                    <a:pt x="11" y="1224"/>
                  </a:lnTo>
                  <a:lnTo>
                    <a:pt x="22" y="1133"/>
                  </a:lnTo>
                  <a:lnTo>
                    <a:pt x="39" y="1047"/>
                  </a:lnTo>
                  <a:lnTo>
                    <a:pt x="60" y="965"/>
                  </a:lnTo>
                  <a:lnTo>
                    <a:pt x="85" y="888"/>
                  </a:lnTo>
                  <a:lnTo>
                    <a:pt x="112" y="815"/>
                  </a:lnTo>
                  <a:lnTo>
                    <a:pt x="143" y="745"/>
                  </a:lnTo>
                  <a:lnTo>
                    <a:pt x="177" y="681"/>
                  </a:lnTo>
                  <a:lnTo>
                    <a:pt x="215" y="620"/>
                  </a:lnTo>
                  <a:lnTo>
                    <a:pt x="254" y="562"/>
                  </a:lnTo>
                  <a:lnTo>
                    <a:pt x="295" y="507"/>
                  </a:lnTo>
                  <a:lnTo>
                    <a:pt x="338" y="457"/>
                  </a:lnTo>
                  <a:lnTo>
                    <a:pt x="383" y="410"/>
                  </a:lnTo>
                  <a:lnTo>
                    <a:pt x="428" y="366"/>
                  </a:lnTo>
                  <a:lnTo>
                    <a:pt x="476" y="325"/>
                  </a:lnTo>
                  <a:lnTo>
                    <a:pt x="523" y="287"/>
                  </a:lnTo>
                  <a:lnTo>
                    <a:pt x="571" y="252"/>
                  </a:lnTo>
                  <a:lnTo>
                    <a:pt x="619" y="220"/>
                  </a:lnTo>
                  <a:lnTo>
                    <a:pt x="667" y="192"/>
                  </a:lnTo>
                  <a:lnTo>
                    <a:pt x="716" y="164"/>
                  </a:lnTo>
                  <a:lnTo>
                    <a:pt x="762" y="141"/>
                  </a:lnTo>
                  <a:lnTo>
                    <a:pt x="808" y="119"/>
                  </a:lnTo>
                  <a:lnTo>
                    <a:pt x="852" y="100"/>
                  </a:lnTo>
                  <a:lnTo>
                    <a:pt x="896" y="82"/>
                  </a:lnTo>
                  <a:lnTo>
                    <a:pt x="937" y="66"/>
                  </a:lnTo>
                  <a:lnTo>
                    <a:pt x="977" y="53"/>
                  </a:lnTo>
                  <a:lnTo>
                    <a:pt x="1013" y="41"/>
                  </a:lnTo>
                  <a:lnTo>
                    <a:pt x="1047" y="31"/>
                  </a:lnTo>
                  <a:lnTo>
                    <a:pt x="1078" y="23"/>
                  </a:lnTo>
                  <a:lnTo>
                    <a:pt x="1106" y="16"/>
                  </a:lnTo>
                  <a:lnTo>
                    <a:pt x="1130" y="10"/>
                  </a:lnTo>
                  <a:lnTo>
                    <a:pt x="1151" y="6"/>
                  </a:lnTo>
                  <a:lnTo>
                    <a:pt x="1168" y="4"/>
                  </a:lnTo>
                  <a:lnTo>
                    <a:pt x="1180" y="1"/>
                  </a:lnTo>
                  <a:lnTo>
                    <a:pt x="1188" y="0"/>
                  </a:lnTo>
                  <a:lnTo>
                    <a:pt x="11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22CDAD7C-CBAE-45D4-9C1D-3B763A25BF4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 flipV="1">
            <a:off x="10475293" y="4832410"/>
            <a:ext cx="1161335" cy="824589"/>
            <a:chOff x="3658" y="-198"/>
            <a:chExt cx="2113" cy="1642"/>
          </a:xfrm>
          <a:solidFill>
            <a:schemeClr val="tx2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060BBD-692E-411D-8EAC-36FB2B97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-198"/>
              <a:ext cx="925" cy="1642"/>
            </a:xfrm>
            <a:custGeom>
              <a:avLst/>
              <a:gdLst>
                <a:gd name="T0" fmla="*/ 1346 w 1849"/>
                <a:gd name="T1" fmla="*/ 367 h 3284"/>
                <a:gd name="T2" fmla="*/ 1334 w 1849"/>
                <a:gd name="T3" fmla="*/ 370 h 3284"/>
                <a:gd name="T4" fmla="*/ 1299 w 1849"/>
                <a:gd name="T5" fmla="*/ 378 h 3284"/>
                <a:gd name="T6" fmla="*/ 1247 w 1849"/>
                <a:gd name="T7" fmla="*/ 391 h 3284"/>
                <a:gd name="T8" fmla="*/ 1182 w 1849"/>
                <a:gd name="T9" fmla="*/ 411 h 3284"/>
                <a:gd name="T10" fmla="*/ 1108 w 1849"/>
                <a:gd name="T11" fmla="*/ 441 h 3284"/>
                <a:gd name="T12" fmla="*/ 1030 w 1849"/>
                <a:gd name="T13" fmla="*/ 480 h 3284"/>
                <a:gd name="T14" fmla="*/ 951 w 1849"/>
                <a:gd name="T15" fmla="*/ 531 h 3284"/>
                <a:gd name="T16" fmla="*/ 874 w 1849"/>
                <a:gd name="T17" fmla="*/ 594 h 3284"/>
                <a:gd name="T18" fmla="*/ 806 w 1849"/>
                <a:gd name="T19" fmla="*/ 670 h 3284"/>
                <a:gd name="T20" fmla="*/ 752 w 1849"/>
                <a:gd name="T21" fmla="*/ 761 h 3284"/>
                <a:gd name="T22" fmla="*/ 713 w 1849"/>
                <a:gd name="T23" fmla="*/ 867 h 3284"/>
                <a:gd name="T24" fmla="*/ 688 w 1849"/>
                <a:gd name="T25" fmla="*/ 976 h 3284"/>
                <a:gd name="T26" fmla="*/ 684 w 1849"/>
                <a:gd name="T27" fmla="*/ 1078 h 3284"/>
                <a:gd name="T28" fmla="*/ 697 w 1849"/>
                <a:gd name="T29" fmla="*/ 1172 h 3284"/>
                <a:gd name="T30" fmla="*/ 719 w 1849"/>
                <a:gd name="T31" fmla="*/ 1255 h 3284"/>
                <a:gd name="T32" fmla="*/ 748 w 1849"/>
                <a:gd name="T33" fmla="*/ 1326 h 3284"/>
                <a:gd name="T34" fmla="*/ 778 w 1849"/>
                <a:gd name="T35" fmla="*/ 1382 h 3284"/>
                <a:gd name="T36" fmla="*/ 802 w 1849"/>
                <a:gd name="T37" fmla="*/ 1421 h 3284"/>
                <a:gd name="T38" fmla="*/ 817 w 1849"/>
                <a:gd name="T39" fmla="*/ 1441 h 3284"/>
                <a:gd name="T40" fmla="*/ 1849 w 1849"/>
                <a:gd name="T41" fmla="*/ 1444 h 3284"/>
                <a:gd name="T42" fmla="*/ 0 w 1849"/>
                <a:gd name="T43" fmla="*/ 3284 h 3284"/>
                <a:gd name="T44" fmla="*/ 3 w 1849"/>
                <a:gd name="T45" fmla="*/ 1319 h 3284"/>
                <a:gd name="T46" fmla="*/ 22 w 1849"/>
                <a:gd name="T47" fmla="*/ 1133 h 3284"/>
                <a:gd name="T48" fmla="*/ 60 w 1849"/>
                <a:gd name="T49" fmla="*/ 965 h 3284"/>
                <a:gd name="T50" fmla="*/ 112 w 1849"/>
                <a:gd name="T51" fmla="*/ 815 h 3284"/>
                <a:gd name="T52" fmla="*/ 177 w 1849"/>
                <a:gd name="T53" fmla="*/ 681 h 3284"/>
                <a:gd name="T54" fmla="*/ 252 w 1849"/>
                <a:gd name="T55" fmla="*/ 562 h 3284"/>
                <a:gd name="T56" fmla="*/ 337 w 1849"/>
                <a:gd name="T57" fmla="*/ 457 h 3284"/>
                <a:gd name="T58" fmla="*/ 428 w 1849"/>
                <a:gd name="T59" fmla="*/ 366 h 3284"/>
                <a:gd name="T60" fmla="*/ 523 w 1849"/>
                <a:gd name="T61" fmla="*/ 287 h 3284"/>
                <a:gd name="T62" fmla="*/ 619 w 1849"/>
                <a:gd name="T63" fmla="*/ 220 h 3284"/>
                <a:gd name="T64" fmla="*/ 714 w 1849"/>
                <a:gd name="T65" fmla="*/ 164 h 3284"/>
                <a:gd name="T66" fmla="*/ 808 w 1849"/>
                <a:gd name="T67" fmla="*/ 119 h 3284"/>
                <a:gd name="T68" fmla="*/ 895 w 1849"/>
                <a:gd name="T69" fmla="*/ 82 h 3284"/>
                <a:gd name="T70" fmla="*/ 975 w 1849"/>
                <a:gd name="T71" fmla="*/ 53 h 3284"/>
                <a:gd name="T72" fmla="*/ 1047 w 1849"/>
                <a:gd name="T73" fmla="*/ 31 h 3284"/>
                <a:gd name="T74" fmla="*/ 1106 w 1849"/>
                <a:gd name="T75" fmla="*/ 16 h 3284"/>
                <a:gd name="T76" fmla="*/ 1151 w 1849"/>
                <a:gd name="T77" fmla="*/ 6 h 3284"/>
                <a:gd name="T78" fmla="*/ 1180 w 1849"/>
                <a:gd name="T79" fmla="*/ 1 h 3284"/>
                <a:gd name="T80" fmla="*/ 1189 w 1849"/>
                <a:gd name="T81" fmla="*/ 0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9" h="3284">
                  <a:moveTo>
                    <a:pt x="1189" y="0"/>
                  </a:moveTo>
                  <a:lnTo>
                    <a:pt x="1346" y="367"/>
                  </a:lnTo>
                  <a:lnTo>
                    <a:pt x="1344" y="369"/>
                  </a:lnTo>
                  <a:lnTo>
                    <a:pt x="1334" y="370"/>
                  </a:lnTo>
                  <a:lnTo>
                    <a:pt x="1319" y="373"/>
                  </a:lnTo>
                  <a:lnTo>
                    <a:pt x="1299" y="378"/>
                  </a:lnTo>
                  <a:lnTo>
                    <a:pt x="1276" y="383"/>
                  </a:lnTo>
                  <a:lnTo>
                    <a:pt x="1247" y="391"/>
                  </a:lnTo>
                  <a:lnTo>
                    <a:pt x="1216" y="400"/>
                  </a:lnTo>
                  <a:lnTo>
                    <a:pt x="1182" y="411"/>
                  </a:lnTo>
                  <a:lnTo>
                    <a:pt x="1147" y="426"/>
                  </a:lnTo>
                  <a:lnTo>
                    <a:pt x="1108" y="441"/>
                  </a:lnTo>
                  <a:lnTo>
                    <a:pt x="1069" y="459"/>
                  </a:lnTo>
                  <a:lnTo>
                    <a:pt x="1030" y="480"/>
                  </a:lnTo>
                  <a:lnTo>
                    <a:pt x="990" y="505"/>
                  </a:lnTo>
                  <a:lnTo>
                    <a:pt x="951" y="531"/>
                  </a:lnTo>
                  <a:lnTo>
                    <a:pt x="912" y="560"/>
                  </a:lnTo>
                  <a:lnTo>
                    <a:pt x="874" y="594"/>
                  </a:lnTo>
                  <a:lnTo>
                    <a:pt x="839" y="630"/>
                  </a:lnTo>
                  <a:lnTo>
                    <a:pt x="806" y="670"/>
                  </a:lnTo>
                  <a:lnTo>
                    <a:pt x="778" y="713"/>
                  </a:lnTo>
                  <a:lnTo>
                    <a:pt x="752" y="761"/>
                  </a:lnTo>
                  <a:lnTo>
                    <a:pt x="730" y="811"/>
                  </a:lnTo>
                  <a:lnTo>
                    <a:pt x="713" y="867"/>
                  </a:lnTo>
                  <a:lnTo>
                    <a:pt x="697" y="923"/>
                  </a:lnTo>
                  <a:lnTo>
                    <a:pt x="688" y="976"/>
                  </a:lnTo>
                  <a:lnTo>
                    <a:pt x="684" y="1029"/>
                  </a:lnTo>
                  <a:lnTo>
                    <a:pt x="684" y="1078"/>
                  </a:lnTo>
                  <a:lnTo>
                    <a:pt x="689" y="1126"/>
                  </a:lnTo>
                  <a:lnTo>
                    <a:pt x="697" y="1172"/>
                  </a:lnTo>
                  <a:lnTo>
                    <a:pt x="708" y="1215"/>
                  </a:lnTo>
                  <a:lnTo>
                    <a:pt x="719" y="1255"/>
                  </a:lnTo>
                  <a:lnTo>
                    <a:pt x="734" y="1293"/>
                  </a:lnTo>
                  <a:lnTo>
                    <a:pt x="748" y="1326"/>
                  </a:lnTo>
                  <a:lnTo>
                    <a:pt x="763" y="1356"/>
                  </a:lnTo>
                  <a:lnTo>
                    <a:pt x="778" y="1382"/>
                  </a:lnTo>
                  <a:lnTo>
                    <a:pt x="791" y="1404"/>
                  </a:lnTo>
                  <a:lnTo>
                    <a:pt x="802" y="1421"/>
                  </a:lnTo>
                  <a:lnTo>
                    <a:pt x="810" y="1434"/>
                  </a:lnTo>
                  <a:lnTo>
                    <a:pt x="817" y="1441"/>
                  </a:lnTo>
                  <a:lnTo>
                    <a:pt x="819" y="1444"/>
                  </a:lnTo>
                  <a:lnTo>
                    <a:pt x="1849" y="1444"/>
                  </a:lnTo>
                  <a:lnTo>
                    <a:pt x="1849" y="3284"/>
                  </a:lnTo>
                  <a:lnTo>
                    <a:pt x="0" y="3284"/>
                  </a:lnTo>
                  <a:lnTo>
                    <a:pt x="0" y="1418"/>
                  </a:lnTo>
                  <a:lnTo>
                    <a:pt x="3" y="1319"/>
                  </a:lnTo>
                  <a:lnTo>
                    <a:pt x="10" y="1224"/>
                  </a:lnTo>
                  <a:lnTo>
                    <a:pt x="22" y="1133"/>
                  </a:lnTo>
                  <a:lnTo>
                    <a:pt x="39" y="1047"/>
                  </a:lnTo>
                  <a:lnTo>
                    <a:pt x="60" y="965"/>
                  </a:lnTo>
                  <a:lnTo>
                    <a:pt x="83" y="888"/>
                  </a:lnTo>
                  <a:lnTo>
                    <a:pt x="112" y="815"/>
                  </a:lnTo>
                  <a:lnTo>
                    <a:pt x="143" y="745"/>
                  </a:lnTo>
                  <a:lnTo>
                    <a:pt x="177" y="681"/>
                  </a:lnTo>
                  <a:lnTo>
                    <a:pt x="213" y="620"/>
                  </a:lnTo>
                  <a:lnTo>
                    <a:pt x="252" y="562"/>
                  </a:lnTo>
                  <a:lnTo>
                    <a:pt x="294" y="507"/>
                  </a:lnTo>
                  <a:lnTo>
                    <a:pt x="337" y="457"/>
                  </a:lnTo>
                  <a:lnTo>
                    <a:pt x="382" y="410"/>
                  </a:lnTo>
                  <a:lnTo>
                    <a:pt x="428" y="366"/>
                  </a:lnTo>
                  <a:lnTo>
                    <a:pt x="475" y="325"/>
                  </a:lnTo>
                  <a:lnTo>
                    <a:pt x="523" y="287"/>
                  </a:lnTo>
                  <a:lnTo>
                    <a:pt x="571" y="252"/>
                  </a:lnTo>
                  <a:lnTo>
                    <a:pt x="619" y="220"/>
                  </a:lnTo>
                  <a:lnTo>
                    <a:pt x="667" y="192"/>
                  </a:lnTo>
                  <a:lnTo>
                    <a:pt x="714" y="164"/>
                  </a:lnTo>
                  <a:lnTo>
                    <a:pt x="761" y="141"/>
                  </a:lnTo>
                  <a:lnTo>
                    <a:pt x="808" y="119"/>
                  </a:lnTo>
                  <a:lnTo>
                    <a:pt x="852" y="100"/>
                  </a:lnTo>
                  <a:lnTo>
                    <a:pt x="895" y="82"/>
                  </a:lnTo>
                  <a:lnTo>
                    <a:pt x="936" y="66"/>
                  </a:lnTo>
                  <a:lnTo>
                    <a:pt x="975" y="53"/>
                  </a:lnTo>
                  <a:lnTo>
                    <a:pt x="1012" y="41"/>
                  </a:lnTo>
                  <a:lnTo>
                    <a:pt x="1047" y="31"/>
                  </a:lnTo>
                  <a:lnTo>
                    <a:pt x="1078" y="23"/>
                  </a:lnTo>
                  <a:lnTo>
                    <a:pt x="1106" y="16"/>
                  </a:lnTo>
                  <a:lnTo>
                    <a:pt x="1130" y="10"/>
                  </a:lnTo>
                  <a:lnTo>
                    <a:pt x="1151" y="6"/>
                  </a:lnTo>
                  <a:lnTo>
                    <a:pt x="1167" y="4"/>
                  </a:lnTo>
                  <a:lnTo>
                    <a:pt x="1180" y="1"/>
                  </a:lnTo>
                  <a:lnTo>
                    <a:pt x="1186" y="0"/>
                  </a:lnTo>
                  <a:lnTo>
                    <a:pt x="11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D1F0A00-B363-4B77-BC7B-417C416F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-198"/>
              <a:ext cx="925" cy="1642"/>
            </a:xfrm>
            <a:custGeom>
              <a:avLst/>
              <a:gdLst>
                <a:gd name="T0" fmla="*/ 1349 w 1850"/>
                <a:gd name="T1" fmla="*/ 367 h 3284"/>
                <a:gd name="T2" fmla="*/ 1336 w 1850"/>
                <a:gd name="T3" fmla="*/ 370 h 3284"/>
                <a:gd name="T4" fmla="*/ 1302 w 1850"/>
                <a:gd name="T5" fmla="*/ 378 h 3284"/>
                <a:gd name="T6" fmla="*/ 1250 w 1850"/>
                <a:gd name="T7" fmla="*/ 391 h 3284"/>
                <a:gd name="T8" fmla="*/ 1185 w 1850"/>
                <a:gd name="T9" fmla="*/ 411 h 3284"/>
                <a:gd name="T10" fmla="*/ 1110 w 1850"/>
                <a:gd name="T11" fmla="*/ 441 h 3284"/>
                <a:gd name="T12" fmla="*/ 1032 w 1850"/>
                <a:gd name="T13" fmla="*/ 480 h 3284"/>
                <a:gd name="T14" fmla="*/ 951 w 1850"/>
                <a:gd name="T15" fmla="*/ 531 h 3284"/>
                <a:gd name="T16" fmla="*/ 876 w 1850"/>
                <a:gd name="T17" fmla="*/ 594 h 3284"/>
                <a:gd name="T18" fmla="*/ 808 w 1850"/>
                <a:gd name="T19" fmla="*/ 670 h 3284"/>
                <a:gd name="T20" fmla="*/ 752 w 1850"/>
                <a:gd name="T21" fmla="*/ 761 h 3284"/>
                <a:gd name="T22" fmla="*/ 714 w 1850"/>
                <a:gd name="T23" fmla="*/ 867 h 3284"/>
                <a:gd name="T24" fmla="*/ 690 w 1850"/>
                <a:gd name="T25" fmla="*/ 976 h 3284"/>
                <a:gd name="T26" fmla="*/ 686 w 1850"/>
                <a:gd name="T27" fmla="*/ 1078 h 3284"/>
                <a:gd name="T28" fmla="*/ 697 w 1850"/>
                <a:gd name="T29" fmla="*/ 1172 h 3284"/>
                <a:gd name="T30" fmla="*/ 721 w 1850"/>
                <a:gd name="T31" fmla="*/ 1255 h 3284"/>
                <a:gd name="T32" fmla="*/ 749 w 1850"/>
                <a:gd name="T33" fmla="*/ 1326 h 3284"/>
                <a:gd name="T34" fmla="*/ 778 w 1850"/>
                <a:gd name="T35" fmla="*/ 1382 h 3284"/>
                <a:gd name="T36" fmla="*/ 803 w 1850"/>
                <a:gd name="T37" fmla="*/ 1421 h 3284"/>
                <a:gd name="T38" fmla="*/ 818 w 1850"/>
                <a:gd name="T39" fmla="*/ 1441 h 3284"/>
                <a:gd name="T40" fmla="*/ 1850 w 1850"/>
                <a:gd name="T41" fmla="*/ 1444 h 3284"/>
                <a:gd name="T42" fmla="*/ 0 w 1850"/>
                <a:gd name="T43" fmla="*/ 3284 h 3284"/>
                <a:gd name="T44" fmla="*/ 3 w 1850"/>
                <a:gd name="T45" fmla="*/ 1319 h 3284"/>
                <a:gd name="T46" fmla="*/ 22 w 1850"/>
                <a:gd name="T47" fmla="*/ 1133 h 3284"/>
                <a:gd name="T48" fmla="*/ 60 w 1850"/>
                <a:gd name="T49" fmla="*/ 965 h 3284"/>
                <a:gd name="T50" fmla="*/ 112 w 1850"/>
                <a:gd name="T51" fmla="*/ 815 h 3284"/>
                <a:gd name="T52" fmla="*/ 177 w 1850"/>
                <a:gd name="T53" fmla="*/ 681 h 3284"/>
                <a:gd name="T54" fmla="*/ 254 w 1850"/>
                <a:gd name="T55" fmla="*/ 562 h 3284"/>
                <a:gd name="T56" fmla="*/ 338 w 1850"/>
                <a:gd name="T57" fmla="*/ 457 h 3284"/>
                <a:gd name="T58" fmla="*/ 428 w 1850"/>
                <a:gd name="T59" fmla="*/ 366 h 3284"/>
                <a:gd name="T60" fmla="*/ 523 w 1850"/>
                <a:gd name="T61" fmla="*/ 287 h 3284"/>
                <a:gd name="T62" fmla="*/ 619 w 1850"/>
                <a:gd name="T63" fmla="*/ 220 h 3284"/>
                <a:gd name="T64" fmla="*/ 716 w 1850"/>
                <a:gd name="T65" fmla="*/ 164 h 3284"/>
                <a:gd name="T66" fmla="*/ 808 w 1850"/>
                <a:gd name="T67" fmla="*/ 119 h 3284"/>
                <a:gd name="T68" fmla="*/ 896 w 1850"/>
                <a:gd name="T69" fmla="*/ 82 h 3284"/>
                <a:gd name="T70" fmla="*/ 977 w 1850"/>
                <a:gd name="T71" fmla="*/ 53 h 3284"/>
                <a:gd name="T72" fmla="*/ 1047 w 1850"/>
                <a:gd name="T73" fmla="*/ 31 h 3284"/>
                <a:gd name="T74" fmla="*/ 1106 w 1850"/>
                <a:gd name="T75" fmla="*/ 16 h 3284"/>
                <a:gd name="T76" fmla="*/ 1151 w 1850"/>
                <a:gd name="T77" fmla="*/ 6 h 3284"/>
                <a:gd name="T78" fmla="*/ 1180 w 1850"/>
                <a:gd name="T79" fmla="*/ 1 h 3284"/>
                <a:gd name="T80" fmla="*/ 1190 w 1850"/>
                <a:gd name="T81" fmla="*/ 0 h 3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0" h="3284">
                  <a:moveTo>
                    <a:pt x="1190" y="0"/>
                  </a:moveTo>
                  <a:lnTo>
                    <a:pt x="1349" y="367"/>
                  </a:lnTo>
                  <a:lnTo>
                    <a:pt x="1345" y="369"/>
                  </a:lnTo>
                  <a:lnTo>
                    <a:pt x="1336" y="370"/>
                  </a:lnTo>
                  <a:lnTo>
                    <a:pt x="1322" y="373"/>
                  </a:lnTo>
                  <a:lnTo>
                    <a:pt x="1302" y="378"/>
                  </a:lnTo>
                  <a:lnTo>
                    <a:pt x="1277" y="383"/>
                  </a:lnTo>
                  <a:lnTo>
                    <a:pt x="1250" y="391"/>
                  </a:lnTo>
                  <a:lnTo>
                    <a:pt x="1219" y="400"/>
                  </a:lnTo>
                  <a:lnTo>
                    <a:pt x="1185" y="411"/>
                  </a:lnTo>
                  <a:lnTo>
                    <a:pt x="1149" y="426"/>
                  </a:lnTo>
                  <a:lnTo>
                    <a:pt x="1110" y="441"/>
                  </a:lnTo>
                  <a:lnTo>
                    <a:pt x="1071" y="459"/>
                  </a:lnTo>
                  <a:lnTo>
                    <a:pt x="1032" y="480"/>
                  </a:lnTo>
                  <a:lnTo>
                    <a:pt x="991" y="505"/>
                  </a:lnTo>
                  <a:lnTo>
                    <a:pt x="951" y="531"/>
                  </a:lnTo>
                  <a:lnTo>
                    <a:pt x="913" y="560"/>
                  </a:lnTo>
                  <a:lnTo>
                    <a:pt x="876" y="594"/>
                  </a:lnTo>
                  <a:lnTo>
                    <a:pt x="840" y="630"/>
                  </a:lnTo>
                  <a:lnTo>
                    <a:pt x="808" y="670"/>
                  </a:lnTo>
                  <a:lnTo>
                    <a:pt x="778" y="713"/>
                  </a:lnTo>
                  <a:lnTo>
                    <a:pt x="752" y="761"/>
                  </a:lnTo>
                  <a:lnTo>
                    <a:pt x="731" y="811"/>
                  </a:lnTo>
                  <a:lnTo>
                    <a:pt x="714" y="867"/>
                  </a:lnTo>
                  <a:lnTo>
                    <a:pt x="699" y="923"/>
                  </a:lnTo>
                  <a:lnTo>
                    <a:pt x="690" y="976"/>
                  </a:lnTo>
                  <a:lnTo>
                    <a:pt x="684" y="1029"/>
                  </a:lnTo>
                  <a:lnTo>
                    <a:pt x="686" y="1078"/>
                  </a:lnTo>
                  <a:lnTo>
                    <a:pt x="690" y="1126"/>
                  </a:lnTo>
                  <a:lnTo>
                    <a:pt x="697" y="1172"/>
                  </a:lnTo>
                  <a:lnTo>
                    <a:pt x="708" y="1215"/>
                  </a:lnTo>
                  <a:lnTo>
                    <a:pt x="721" y="1255"/>
                  </a:lnTo>
                  <a:lnTo>
                    <a:pt x="735" y="1293"/>
                  </a:lnTo>
                  <a:lnTo>
                    <a:pt x="749" y="1326"/>
                  </a:lnTo>
                  <a:lnTo>
                    <a:pt x="764" y="1356"/>
                  </a:lnTo>
                  <a:lnTo>
                    <a:pt x="778" y="1382"/>
                  </a:lnTo>
                  <a:lnTo>
                    <a:pt x="792" y="1404"/>
                  </a:lnTo>
                  <a:lnTo>
                    <a:pt x="803" y="1421"/>
                  </a:lnTo>
                  <a:lnTo>
                    <a:pt x="812" y="1434"/>
                  </a:lnTo>
                  <a:lnTo>
                    <a:pt x="818" y="1441"/>
                  </a:lnTo>
                  <a:lnTo>
                    <a:pt x="820" y="1444"/>
                  </a:lnTo>
                  <a:lnTo>
                    <a:pt x="1850" y="1444"/>
                  </a:lnTo>
                  <a:lnTo>
                    <a:pt x="1850" y="3284"/>
                  </a:lnTo>
                  <a:lnTo>
                    <a:pt x="0" y="3284"/>
                  </a:lnTo>
                  <a:lnTo>
                    <a:pt x="0" y="1418"/>
                  </a:lnTo>
                  <a:lnTo>
                    <a:pt x="3" y="1319"/>
                  </a:lnTo>
                  <a:lnTo>
                    <a:pt x="11" y="1224"/>
                  </a:lnTo>
                  <a:lnTo>
                    <a:pt x="22" y="1133"/>
                  </a:lnTo>
                  <a:lnTo>
                    <a:pt x="39" y="1047"/>
                  </a:lnTo>
                  <a:lnTo>
                    <a:pt x="60" y="965"/>
                  </a:lnTo>
                  <a:lnTo>
                    <a:pt x="85" y="888"/>
                  </a:lnTo>
                  <a:lnTo>
                    <a:pt x="112" y="815"/>
                  </a:lnTo>
                  <a:lnTo>
                    <a:pt x="143" y="745"/>
                  </a:lnTo>
                  <a:lnTo>
                    <a:pt x="177" y="681"/>
                  </a:lnTo>
                  <a:lnTo>
                    <a:pt x="215" y="620"/>
                  </a:lnTo>
                  <a:lnTo>
                    <a:pt x="254" y="562"/>
                  </a:lnTo>
                  <a:lnTo>
                    <a:pt x="295" y="507"/>
                  </a:lnTo>
                  <a:lnTo>
                    <a:pt x="338" y="457"/>
                  </a:lnTo>
                  <a:lnTo>
                    <a:pt x="383" y="410"/>
                  </a:lnTo>
                  <a:lnTo>
                    <a:pt x="428" y="366"/>
                  </a:lnTo>
                  <a:lnTo>
                    <a:pt x="476" y="325"/>
                  </a:lnTo>
                  <a:lnTo>
                    <a:pt x="523" y="287"/>
                  </a:lnTo>
                  <a:lnTo>
                    <a:pt x="571" y="252"/>
                  </a:lnTo>
                  <a:lnTo>
                    <a:pt x="619" y="220"/>
                  </a:lnTo>
                  <a:lnTo>
                    <a:pt x="667" y="192"/>
                  </a:lnTo>
                  <a:lnTo>
                    <a:pt x="716" y="164"/>
                  </a:lnTo>
                  <a:lnTo>
                    <a:pt x="762" y="141"/>
                  </a:lnTo>
                  <a:lnTo>
                    <a:pt x="808" y="119"/>
                  </a:lnTo>
                  <a:lnTo>
                    <a:pt x="852" y="100"/>
                  </a:lnTo>
                  <a:lnTo>
                    <a:pt x="896" y="82"/>
                  </a:lnTo>
                  <a:lnTo>
                    <a:pt x="937" y="66"/>
                  </a:lnTo>
                  <a:lnTo>
                    <a:pt x="977" y="53"/>
                  </a:lnTo>
                  <a:lnTo>
                    <a:pt x="1013" y="41"/>
                  </a:lnTo>
                  <a:lnTo>
                    <a:pt x="1047" y="31"/>
                  </a:lnTo>
                  <a:lnTo>
                    <a:pt x="1078" y="23"/>
                  </a:lnTo>
                  <a:lnTo>
                    <a:pt x="1106" y="16"/>
                  </a:lnTo>
                  <a:lnTo>
                    <a:pt x="1130" y="10"/>
                  </a:lnTo>
                  <a:lnTo>
                    <a:pt x="1151" y="6"/>
                  </a:lnTo>
                  <a:lnTo>
                    <a:pt x="1168" y="4"/>
                  </a:lnTo>
                  <a:lnTo>
                    <a:pt x="1180" y="1"/>
                  </a:lnTo>
                  <a:lnTo>
                    <a:pt x="1188" y="0"/>
                  </a:lnTo>
                  <a:lnTo>
                    <a:pt x="11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6B411B-5560-48F3-9631-1436F30B63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000" y="1884701"/>
            <a:ext cx="8352000" cy="2804406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149542" indent="0">
              <a:buNone/>
              <a:defRPr sz="1385">
                <a:solidFill>
                  <a:schemeClr val="accent4"/>
                </a:solidFill>
              </a:defRPr>
            </a:lvl2pPr>
            <a:lvl3pPr marL="299084" indent="0">
              <a:buNone/>
              <a:defRPr sz="1246">
                <a:solidFill>
                  <a:schemeClr val="accent4"/>
                </a:solidFill>
              </a:defRPr>
            </a:lvl3pPr>
            <a:lvl4pPr marL="448627" indent="0">
              <a:buNone/>
              <a:defRPr sz="1108">
                <a:solidFill>
                  <a:schemeClr val="accent4"/>
                </a:solidFill>
              </a:defRPr>
            </a:lvl4pPr>
            <a:lvl5pPr marL="598169" indent="0">
              <a:buNone/>
              <a:defRPr sz="1108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Enter Quote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126CC04-AA1C-469B-B8BA-C4EFEB3E4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877002"/>
            <a:ext cx="4176000" cy="238776"/>
          </a:xfrm>
        </p:spPr>
        <p:txBody>
          <a:bodyPr anchor="b">
            <a:noAutofit/>
          </a:bodyPr>
          <a:lstStyle>
            <a:lvl1pPr marL="0" indent="0" algn="r">
              <a:buNone/>
              <a:defRPr sz="1000">
                <a:solidFill>
                  <a:schemeClr val="bg2">
                    <a:lumMod val="50000"/>
                  </a:schemeClr>
                </a:solidFill>
              </a:defRPr>
            </a:lvl1pPr>
            <a:lvl2pPr marL="149542" indent="0">
              <a:buNone/>
              <a:defRPr sz="1385">
                <a:solidFill>
                  <a:schemeClr val="accent4"/>
                </a:solidFill>
              </a:defRPr>
            </a:lvl2pPr>
            <a:lvl3pPr marL="299084" indent="0">
              <a:buNone/>
              <a:defRPr sz="1246">
                <a:solidFill>
                  <a:schemeClr val="accent4"/>
                </a:solidFill>
              </a:defRPr>
            </a:lvl3pPr>
            <a:lvl4pPr marL="448627" indent="0">
              <a:buNone/>
              <a:defRPr sz="1108">
                <a:solidFill>
                  <a:schemeClr val="accent4"/>
                </a:solidFill>
              </a:defRPr>
            </a:lvl4pPr>
            <a:lvl5pPr marL="598169" indent="0">
              <a:buNone/>
              <a:defRPr sz="1108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B3ECC4A-DB58-4583-9300-C964B30E9E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273810375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2" y="1427021"/>
            <a:ext cx="5136764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2F4BDC0-FD46-4B51-B53E-51AA39D6F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9237" y="1427021"/>
            <a:ext cx="5136763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A8AC440-8733-411A-BE6C-E4EEB677CE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26794863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98E060A-29B4-4606-9E40-07025733EB8C}"/>
              </a:ext>
            </a:extLst>
          </p:cNvPr>
          <p:cNvSpPr>
            <a:spLocks noChangeAspect="1"/>
          </p:cNvSpPr>
          <p:nvPr userDrawn="1"/>
        </p:nvSpPr>
        <p:spPr>
          <a:xfrm>
            <a:off x="6582771" y="2511190"/>
            <a:ext cx="2520000" cy="2520000"/>
          </a:xfrm>
          <a:prstGeom prst="wedgeEllipseCallout">
            <a:avLst>
              <a:gd name="adj1" fmla="val 18273"/>
              <a:gd name="adj2" fmla="val 6159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7200" b="1" dirty="0"/>
              <a:t>Q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5BE8EF8-8FB1-407A-989F-1B7BD44A7A0D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8695660" y="3141262"/>
            <a:ext cx="2520000" cy="2520000"/>
          </a:xfrm>
          <a:prstGeom prst="wedgeEllipseCallout">
            <a:avLst>
              <a:gd name="adj1" fmla="val 27770"/>
              <a:gd name="adj2" fmla="val 6041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72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8638712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to User: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6B411B-5560-48F3-9631-1436F30B63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000" y="1884701"/>
            <a:ext cx="8352000" cy="2804406"/>
          </a:xfrm>
        </p:spPr>
        <p:txBody>
          <a:bodyPr anchor="ctr">
            <a:noAutofit/>
          </a:bodyPr>
          <a:lstStyle>
            <a:lvl1pPr marL="0" indent="0" algn="ctr">
              <a:buNone/>
              <a:defRPr sz="3046" b="1" i="1">
                <a:solidFill>
                  <a:schemeClr val="bg1"/>
                </a:solidFill>
              </a:defRPr>
            </a:lvl1pPr>
            <a:lvl2pPr marL="149542" indent="0">
              <a:buNone/>
              <a:defRPr sz="1385">
                <a:solidFill>
                  <a:schemeClr val="accent4"/>
                </a:solidFill>
              </a:defRPr>
            </a:lvl2pPr>
            <a:lvl3pPr marL="299084" indent="0">
              <a:buNone/>
              <a:defRPr sz="1246">
                <a:solidFill>
                  <a:schemeClr val="accent4"/>
                </a:solidFill>
              </a:defRPr>
            </a:lvl3pPr>
            <a:lvl4pPr marL="448627" indent="0">
              <a:buNone/>
              <a:defRPr sz="1108">
                <a:solidFill>
                  <a:schemeClr val="accent4"/>
                </a:solidFill>
              </a:defRPr>
            </a:lvl4pPr>
            <a:lvl5pPr marL="598169" indent="0">
              <a:buNone/>
              <a:defRPr sz="1108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DO NOT USE THE FOLLOWING 2 SLIDES (THEY DO NOT HAVE THE DISCLOSURE THAT NEEDS TO BE FILLED IN WITH NAME/ORG)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 THE SLIDES ALREADY INSERTED </a:t>
            </a:r>
          </a:p>
        </p:txBody>
      </p:sp>
    </p:spTree>
    <p:extLst>
      <p:ext uri="{BB962C8B-B14F-4D97-AF65-F5344CB8AC3E}">
        <p14:creationId xmlns:p14="http://schemas.microsoft.com/office/powerpoint/2010/main" val="160169785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dato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29A9FB-E22E-4F0F-8A15-B41A3D5BBD8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77709" y="2402073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Author Name (1)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0BA7D30-4537-4F3A-88F7-25C81C54E17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177709" y="2765878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Function Author Name (1)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42B55AA-3617-4A06-BA1E-45A76410D95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177709" y="3129683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Organization Author Name (1)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A9926D8-6F15-4299-BC6F-5A491EBF3CB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177709" y="3461255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Author Name (2)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D58C84C-B09F-41B1-A310-CAA01CFFD75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7177709" y="3825057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Function Author Name (2)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BDD4745-5D0D-40E6-849B-5A29B9416B1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177709" y="4188866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Organization Author Name (2)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20B7FB8-50FA-4AAF-AD85-3036A41395C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177709" y="4565207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Author Name (3)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00717E-CAC1-4DB0-A77C-5D5A864FFE8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177709" y="4896780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Function Author Name (3)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B1EC9A6-FD01-4109-BB35-F1CD79CEFE4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177709" y="5260585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Organization Author Name (1)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CED0716-907E-40AB-8797-3CF22355C8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61245" y="2402069"/>
            <a:ext cx="1269512" cy="803198"/>
          </a:xfrm>
        </p:spPr>
        <p:txBody>
          <a:bodyPr>
            <a:noAutofit/>
          </a:bodyPr>
          <a:lstStyle>
            <a:lvl1pPr marL="0" indent="0">
              <a:buNone/>
              <a:defRPr sz="1846"/>
            </a:lvl1pPr>
          </a:lstStyle>
          <a:p>
            <a:r>
              <a:rPr lang="en-CA" dirty="0"/>
              <a:t>ENTER LOGO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286499DB-AF1B-49BA-A13A-D7F29F1A4A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39623" y="3482761"/>
            <a:ext cx="1269512" cy="803198"/>
          </a:xfrm>
        </p:spPr>
        <p:txBody>
          <a:bodyPr>
            <a:noAutofit/>
          </a:bodyPr>
          <a:lstStyle>
            <a:lvl1pPr marL="0" indent="0">
              <a:buNone/>
              <a:defRPr sz="1846"/>
            </a:lvl1pPr>
          </a:lstStyle>
          <a:p>
            <a:r>
              <a:rPr lang="en-CA" dirty="0"/>
              <a:t>ENTER LOGO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7058A71C-5916-479F-9A02-E65C494110E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39623" y="4563453"/>
            <a:ext cx="1269512" cy="803198"/>
          </a:xfrm>
        </p:spPr>
        <p:txBody>
          <a:bodyPr>
            <a:noAutofit/>
          </a:bodyPr>
          <a:lstStyle>
            <a:lvl1pPr marL="0" indent="0">
              <a:buNone/>
              <a:defRPr sz="1846"/>
            </a:lvl1pPr>
          </a:lstStyle>
          <a:p>
            <a:r>
              <a:rPr lang="en-CA" dirty="0"/>
              <a:t>ENTER LOGO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DBFC54-2510-4499-B2EA-A7D93DC145E9}"/>
              </a:ext>
            </a:extLst>
          </p:cNvPr>
          <p:cNvSpPr txBox="1"/>
          <p:nvPr userDrawn="1"/>
        </p:nvSpPr>
        <p:spPr>
          <a:xfrm>
            <a:off x="10082603" y="523561"/>
            <a:ext cx="220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i="1" dirty="0">
                <a:solidFill>
                  <a:srgbClr val="FF0000"/>
                </a:solidFill>
              </a:rPr>
              <a:t>AN INITIATIVE OF</a:t>
            </a:r>
          </a:p>
        </p:txBody>
      </p:sp>
      <p:pic>
        <p:nvPicPr>
          <p:cNvPr id="31" name="Picture 3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488F680-7E85-46EB-B735-56EEAB3E6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25" y="863574"/>
            <a:ext cx="1063568" cy="276528"/>
          </a:xfrm>
          <a:prstGeom prst="rect">
            <a:avLst/>
          </a:prstGeom>
        </p:spPr>
      </p:pic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BB45DBB1-8ED3-41E2-8559-1BC728B46A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1966" y="1843819"/>
            <a:ext cx="3089778" cy="4193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session  here </a:t>
            </a:r>
            <a:r>
              <a:rPr lang="en-US" dirty="0" err="1"/>
              <a:t>ie</a:t>
            </a:r>
            <a:r>
              <a:rPr lang="en-US" dirty="0"/>
              <a:t> # 2.3.7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3A2E0726-4550-4BEF-BF60-A93936143A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2163" y="2371104"/>
            <a:ext cx="4399395" cy="3221053"/>
          </a:xfrm>
          <a:ln>
            <a:solidFill>
              <a:schemeClr val="tx2"/>
            </a:solidFill>
          </a:ln>
        </p:spPr>
        <p:txBody>
          <a:bodyPr anchor="t">
            <a:noAutofit/>
          </a:bodyPr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149542" indent="0">
              <a:buNone/>
              <a:defRPr sz="3323" b="1">
                <a:solidFill>
                  <a:schemeClr val="tx2"/>
                </a:solidFill>
              </a:defRPr>
            </a:lvl2pPr>
            <a:lvl3pPr>
              <a:defRPr sz="1662" b="1">
                <a:solidFill>
                  <a:schemeClr val="tx2"/>
                </a:solidFill>
              </a:defRPr>
            </a:lvl3pPr>
            <a:lvl4pPr>
              <a:defRPr sz="1385" b="1">
                <a:solidFill>
                  <a:schemeClr val="tx2"/>
                </a:solidFill>
              </a:defRPr>
            </a:lvl4pPr>
            <a:lvl5pPr>
              <a:defRPr sz="1385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Presentation Title</a:t>
            </a:r>
            <a:endParaRPr lang="en-CA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8D251578-30B2-4CC5-8072-BA3B3D770CAB}"/>
              </a:ext>
            </a:extLst>
          </p:cNvPr>
          <p:cNvSpPr txBox="1">
            <a:spLocks/>
          </p:cNvSpPr>
          <p:nvPr userDrawn="1"/>
        </p:nvSpPr>
        <p:spPr>
          <a:xfrm>
            <a:off x="511337" y="1835045"/>
            <a:ext cx="976269" cy="419387"/>
          </a:xfrm>
          <a:prstGeom prst="rect">
            <a:avLst/>
          </a:prstGeom>
        </p:spPr>
        <p:txBody>
          <a:bodyPr vert="horz" lIns="91440" tIns="36000" rIns="91440" bIns="36000" rtlCol="0">
            <a:noAutofit/>
          </a:bodyPr>
          <a:lstStyle>
            <a:lvl1pPr marL="0" indent="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49542" indent="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9084" indent="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8627" indent="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8169" indent="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920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1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2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u="sng" dirty="0">
                <a:solidFill>
                  <a:srgbClr val="EE2346"/>
                </a:solidFill>
              </a:rPr>
              <a:t>Session</a:t>
            </a:r>
            <a:r>
              <a:rPr lang="en-CA" dirty="0">
                <a:solidFill>
                  <a:srgbClr val="EE2346"/>
                </a:solidFill>
              </a:rPr>
              <a:t> :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8D7299F3-5F7B-4443-8FCC-6732958BD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8465"/>
          <a:stretch/>
        </p:blipFill>
        <p:spPr>
          <a:xfrm>
            <a:off x="196255" y="134475"/>
            <a:ext cx="7299810" cy="14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846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datory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EE2D39-447B-4DF8-AFE0-79FC5CD56B4A}"/>
              </a:ext>
            </a:extLst>
          </p:cNvPr>
          <p:cNvSpPr/>
          <p:nvPr userDrawn="1"/>
        </p:nvSpPr>
        <p:spPr>
          <a:xfrm>
            <a:off x="0" y="0"/>
            <a:ext cx="12192000" cy="17271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46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29A9FB-E22E-4F0F-8A15-B41A3D5BBD8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2667" y="2758071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Author Name (1)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0BA7D30-4537-4F3A-88F7-25C81C54E173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512667" y="3121876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Function Author Name (1)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42B55AA-3617-4A06-BA1E-45A76410D95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512667" y="3485681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Organization Author Name (1)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A9926D8-6F15-4299-BC6F-5A491EBF3CB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512667" y="3817254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Author Name (2)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D58C84C-B09F-41B1-A310-CAA01CFFD75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512667" y="4181058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Function Author Name (2)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BDD4745-5D0D-40E6-849B-5A29B9416B1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2512667" y="4544864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Organization Author Name (2)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20B7FB8-50FA-4AAF-AD85-3036A41395C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12667" y="4921205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E2346"/>
                </a:solidFill>
              </a:defRPr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Author Name (3)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00717E-CAC1-4DB0-A77C-5D5A864FFE8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512667" y="5252778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Function Author Name (3)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B1EC9A6-FD01-4109-BB35-F1CD79CEFE4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512667" y="5616583"/>
            <a:ext cx="4716000" cy="3315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49542" indent="0">
              <a:buNone/>
              <a:defRPr sz="1385"/>
            </a:lvl2pPr>
            <a:lvl3pPr marL="299084" indent="0">
              <a:buNone/>
              <a:defRPr sz="1246"/>
            </a:lvl3pPr>
            <a:lvl4pPr marL="448627" indent="0">
              <a:buNone/>
              <a:defRPr sz="1108"/>
            </a:lvl4pPr>
            <a:lvl5pPr marL="598169" indent="0">
              <a:buNone/>
              <a:defRPr sz="1108"/>
            </a:lvl5pPr>
          </a:lstStyle>
          <a:p>
            <a:pPr lvl="0"/>
            <a:r>
              <a:rPr lang="en-US" dirty="0"/>
              <a:t>Enter Organization Author Name (1)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CED0716-907E-40AB-8797-3CF22355C8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6201" y="2758067"/>
            <a:ext cx="1269512" cy="803198"/>
          </a:xfrm>
        </p:spPr>
        <p:txBody>
          <a:bodyPr>
            <a:noAutofit/>
          </a:bodyPr>
          <a:lstStyle>
            <a:lvl1pPr marL="0" indent="0">
              <a:buNone/>
              <a:defRPr sz="1846"/>
            </a:lvl1pPr>
          </a:lstStyle>
          <a:p>
            <a:r>
              <a:rPr lang="en-CA" dirty="0"/>
              <a:t>ENTER LOGO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286499DB-AF1B-49BA-A13A-D7F29F1A4A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4580" y="3838759"/>
            <a:ext cx="1269512" cy="803198"/>
          </a:xfrm>
        </p:spPr>
        <p:txBody>
          <a:bodyPr>
            <a:noAutofit/>
          </a:bodyPr>
          <a:lstStyle>
            <a:lvl1pPr marL="0" indent="0">
              <a:buNone/>
              <a:defRPr sz="1846"/>
            </a:lvl1pPr>
          </a:lstStyle>
          <a:p>
            <a:r>
              <a:rPr lang="en-CA" dirty="0"/>
              <a:t>ENTER LOGO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7058A71C-5916-479F-9A02-E65C494110E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3467" y="4876433"/>
            <a:ext cx="1269512" cy="803198"/>
          </a:xfrm>
        </p:spPr>
        <p:txBody>
          <a:bodyPr>
            <a:noAutofit/>
          </a:bodyPr>
          <a:lstStyle>
            <a:lvl1pPr marL="0" indent="0">
              <a:buNone/>
              <a:defRPr sz="1846"/>
            </a:lvl1pPr>
          </a:lstStyle>
          <a:p>
            <a:r>
              <a:rPr lang="en-CA" dirty="0"/>
              <a:t>ENTER LOGO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DBFC54-2510-4499-B2EA-A7D93DC145E9}"/>
              </a:ext>
            </a:extLst>
          </p:cNvPr>
          <p:cNvSpPr txBox="1"/>
          <p:nvPr userDrawn="1"/>
        </p:nvSpPr>
        <p:spPr>
          <a:xfrm>
            <a:off x="10052768" y="441056"/>
            <a:ext cx="220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i="1" dirty="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41125333-370E-4FD9-BCAB-E3EB3647A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9970" y="2758067"/>
            <a:ext cx="423501" cy="34934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03FE20DE-9EA3-4A73-AF89-A120580CCD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1136" y="3107414"/>
            <a:ext cx="450498" cy="37161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1F98D20-A1A1-4280-B8BC-E5C3FC5B5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134" y="3781527"/>
            <a:ext cx="423501" cy="34934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32FEF24-2A21-449E-AD58-D20B8B7CF1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9252" y="4130874"/>
            <a:ext cx="450498" cy="371617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6042F7A-CE4E-4A1B-9999-2BDD9A1BF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1134" y="4873551"/>
            <a:ext cx="423501" cy="34934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96B51EE-F554-4088-9710-D95191FA9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1136" y="5222898"/>
            <a:ext cx="450498" cy="3716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37CBB-45E3-4A16-978F-17D7F1908C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43255" y="2761420"/>
            <a:ext cx="3726787" cy="33178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Enter phone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5CDAC9D-4E85-4607-A14C-FED9D1FED99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3255" y="3142018"/>
            <a:ext cx="3726787" cy="33178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Enter email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7244593-9D2C-43C9-9C5E-F2B3D1EF1E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7159" y="3826680"/>
            <a:ext cx="3726787" cy="33178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Enter phone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2DCFCA1-0191-46EB-B426-7B4B81D0CD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159" y="4207278"/>
            <a:ext cx="3726787" cy="33178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Enter email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34C6831-6165-4B9D-8185-02824EAD25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88041" y="4877641"/>
            <a:ext cx="3726787" cy="33178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Enter phone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8AEA1AE-3750-46EA-BE39-E7B89E68FC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88041" y="5258239"/>
            <a:ext cx="3726787" cy="33178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Enter email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61838E-CDF9-44F3-B1F1-9D249E32F623}"/>
              </a:ext>
            </a:extLst>
          </p:cNvPr>
          <p:cNvSpPr/>
          <p:nvPr userDrawn="1"/>
        </p:nvSpPr>
        <p:spPr>
          <a:xfrm>
            <a:off x="2512667" y="2055329"/>
            <a:ext cx="1566904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46" b="1" spc="554" dirty="0">
                <a:solidFill>
                  <a:srgbClr val="EE2346"/>
                </a:solidFill>
              </a:rPr>
              <a:t>CONTACT</a:t>
            </a:r>
          </a:p>
        </p:txBody>
      </p:sp>
      <p:pic>
        <p:nvPicPr>
          <p:cNvPr id="36" name="Picture 3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59FB78B-43DE-4664-9343-E8042EB40C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90" y="771382"/>
            <a:ext cx="1063568" cy="2765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C22563-6201-4A16-AF90-3EFCA0901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18465"/>
          <a:stretch/>
        </p:blipFill>
        <p:spPr>
          <a:xfrm>
            <a:off x="196255" y="134475"/>
            <a:ext cx="7299810" cy="14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90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ver 2 User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2" y="1427021"/>
            <a:ext cx="5136764" cy="217516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2F4BDC0-FD46-4B51-B53E-51AA39D6F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9237" y="1427021"/>
            <a:ext cx="5136763" cy="217516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EC54FB-7489-4BA5-9103-058CB6CA6D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002" y="3934694"/>
            <a:ext cx="5136764" cy="217516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D349F50-CB45-4F25-864D-FD085BCA17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9237" y="3934694"/>
            <a:ext cx="5136763" cy="217516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15345-6EB8-49E5-B041-CB1D15F6B4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9082050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ver One user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0" y="1427021"/>
            <a:ext cx="10800000" cy="2189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FE63-B840-4A63-82BD-FADCF1602E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000" y="3934694"/>
            <a:ext cx="10800000" cy="2189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D15F6CD-18C3-4733-817A-65DF696E0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14961354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 by Side User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1" y="1427021"/>
            <a:ext cx="3432675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E32C65-DC5C-4796-BC07-71BCCBD26C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52953" y="1427021"/>
            <a:ext cx="3432675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A1FD0A6-6E7D-4210-9DEB-1A2256884B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73615" y="1427016"/>
            <a:ext cx="3434400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6D02AB-E549-4D7B-9C65-9428C55D71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17152165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ver 3 User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1" y="1427018"/>
            <a:ext cx="3432675" cy="21734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E32C65-DC5C-4796-BC07-71BCCBD26C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52953" y="1427021"/>
            <a:ext cx="3432675" cy="21734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A1FD0A6-6E7D-4210-9DEB-1A2256884B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73615" y="1427020"/>
            <a:ext cx="3434400" cy="21734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FD43D3-08E5-445D-AA5D-62DCA28CDA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001" y="3936856"/>
            <a:ext cx="3432675" cy="21734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98C4B8F-0939-4F96-BEF9-D495304542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2953" y="3936859"/>
            <a:ext cx="3432675" cy="21734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6F7399D-56B0-411B-AEAC-05F1D5939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73615" y="3936858"/>
            <a:ext cx="3434400" cy="21734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A91CFA80-12B1-49A3-8531-2CC6B96058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4037906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age Spli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98821" y="1427021"/>
            <a:ext cx="7097180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2F4BDC0-FD46-4B51-B53E-51AA39D6F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6001" y="1427021"/>
            <a:ext cx="3356467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5660530-75F4-44FF-8BB9-84058D5EA9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395756516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age Split Righ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FF256-E6B6-4876-879B-D8C68AFEC7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003" y="1427021"/>
            <a:ext cx="7090255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2F4BDC0-FD46-4B51-B53E-51AA39D6F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46474" y="1427021"/>
            <a:ext cx="3349527" cy="469669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6BA25EC-F18D-4852-837C-BC680F566C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6047307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and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C59F-3729-44B0-9FD1-C889291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Headshot and Bio / Pic and Explainer</a:t>
            </a:r>
            <a:endParaRPr lang="en-CA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0891B0A-8E51-492B-A8BA-5290F2C4567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638932" y="1576153"/>
            <a:ext cx="3240000" cy="324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 dirty="0"/>
              <a:t>Insert picture from gallery or paste in this area. If pasting remove the placeholder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E6592-D128-4273-9A62-129795A782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576156"/>
            <a:ext cx="5400000" cy="40921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EDB3A81-97D5-408D-97E7-720B4D89A3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83930" y="5009962"/>
            <a:ext cx="3350004" cy="27188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Enter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9A78C0B-62C8-4F54-A5F5-AAD6DE5710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3930" y="5286320"/>
            <a:ext cx="3350004" cy="271885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7F256D1-8DFD-41A0-9BF8-B51E68291F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6939" y="6253897"/>
            <a:ext cx="1309688" cy="503238"/>
          </a:xfrm>
        </p:spPr>
        <p:txBody>
          <a:bodyPr>
            <a:noAutofit/>
          </a:bodyPr>
          <a:lstStyle>
            <a:lvl1pPr marL="0" indent="0">
              <a:buNone/>
              <a:defRPr sz="969"/>
            </a:lvl1pPr>
          </a:lstStyle>
          <a:p>
            <a:r>
              <a:rPr lang="en-CA" dirty="0"/>
              <a:t>For your logo</a:t>
            </a:r>
          </a:p>
        </p:txBody>
      </p:sp>
    </p:spTree>
    <p:extLst>
      <p:ext uri="{BB962C8B-B14F-4D97-AF65-F5344CB8AC3E}">
        <p14:creationId xmlns:p14="http://schemas.microsoft.com/office/powerpoint/2010/main" val="22310522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6D1F6-F891-4D9E-9223-788C6679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9" y="584746"/>
            <a:ext cx="10800000" cy="612000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lvl="0"/>
            <a:r>
              <a:rPr lang="nl-NL"/>
              <a:t>Klik om stijl te bewerken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7C492-A5E4-415D-8599-D11749A5F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2" y="1436400"/>
            <a:ext cx="10799999" cy="4723200"/>
          </a:xfrm>
          <a:prstGeom prst="rect">
            <a:avLst/>
          </a:prstGeom>
        </p:spPr>
        <p:txBody>
          <a:bodyPr vert="horz" lIns="91440" tIns="36000" rIns="91440" bIns="3600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2AB63-8CC9-48CD-8AB0-CD76B44EA1BD}"/>
              </a:ext>
            </a:extLst>
          </p:cNvPr>
          <p:cNvSpPr/>
          <p:nvPr userDrawn="1"/>
        </p:nvSpPr>
        <p:spPr>
          <a:xfrm>
            <a:off x="2884227" y="6399254"/>
            <a:ext cx="7051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2020 – Do not use without permission or proper licence from the author or rights holder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E54DD4-C93F-4A14-ADF1-D286728BF2D0}"/>
              </a:ext>
            </a:extLst>
          </p:cNvPr>
          <p:cNvSpPr txBox="1">
            <a:spLocks noGrp="1"/>
          </p:cNvSpPr>
          <p:nvPr userDrawn="1"/>
        </p:nvSpPr>
        <p:spPr>
          <a:xfrm>
            <a:off x="11514191" y="6373975"/>
            <a:ext cx="554740" cy="35883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3165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A8EC3-AABF-4FBA-926F-17F994A56B33}" type="slidenum">
              <a:rPr lang="en-US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lvl="0" indent="0" algn="ctr" defTabSz="3165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27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95F28FF-7AB3-444A-B6E4-F0E172F27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b="18465"/>
          <a:stretch/>
        </p:blipFill>
        <p:spPr>
          <a:xfrm>
            <a:off x="308547" y="6282301"/>
            <a:ext cx="1994120" cy="3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60" r:id="rId2"/>
    <p:sldLayoutId id="2147483961" r:id="rId3"/>
    <p:sldLayoutId id="2147483965" r:id="rId4"/>
    <p:sldLayoutId id="2147483964" r:id="rId5"/>
    <p:sldLayoutId id="2147483975" r:id="rId6"/>
    <p:sldLayoutId id="2147483963" r:id="rId7"/>
    <p:sldLayoutId id="2147483962" r:id="rId8"/>
    <p:sldLayoutId id="2147484006" r:id="rId9"/>
    <p:sldLayoutId id="2147484001" r:id="rId10"/>
    <p:sldLayoutId id="2147483992" r:id="rId11"/>
    <p:sldLayoutId id="2147484008" r:id="rId12"/>
    <p:sldLayoutId id="2147483969" r:id="rId13"/>
    <p:sldLayoutId id="2147483930" r:id="rId14"/>
    <p:sldLayoutId id="2147483957" r:id="rId15"/>
    <p:sldLayoutId id="2147483987" r:id="rId16"/>
    <p:sldLayoutId id="2147483986" r:id="rId17"/>
    <p:sldLayoutId id="2147483950" r:id="rId18"/>
    <p:sldLayoutId id="2147483996" r:id="rId19"/>
    <p:sldLayoutId id="2147484012" r:id="rId20"/>
    <p:sldLayoutId id="2147484011" r:id="rId21"/>
    <p:sldLayoutId id="2147484013" r:id="rId22"/>
    <p:sldLayoutId id="2147484014" r:id="rId23"/>
  </p:sldLayoutIdLst>
  <p:transition spd="slow">
    <p:wipe/>
  </p:transition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lang="en-CA" sz="4000" b="1" kern="1200" dirty="0">
          <a:solidFill>
            <a:srgbClr val="4B4B4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33062" rtl="0" eaLnBrk="1" latinLnBrk="0" hangingPunct="1">
        <a:lnSpc>
          <a:spcPct val="90000"/>
        </a:lnSpc>
        <a:spcBef>
          <a:spcPts val="600"/>
        </a:spcBef>
        <a:buSzPct val="9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8779" indent="-199390" algn="l" defTabSz="633062" rtl="0" eaLnBrk="1" latinLnBrk="0" hangingPunct="1">
        <a:lnSpc>
          <a:spcPct val="90000"/>
        </a:lnSpc>
        <a:spcBef>
          <a:spcPts val="554"/>
        </a:spcBef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98169" indent="-199390" algn="l" defTabSz="633062" rtl="0" eaLnBrk="1" latinLnBrk="0" hangingPunct="1">
        <a:lnSpc>
          <a:spcPct val="90000"/>
        </a:lnSpc>
        <a:spcBef>
          <a:spcPts val="554"/>
        </a:spcBef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7558" indent="-199390" algn="l" defTabSz="633062" rtl="0" eaLnBrk="1" latinLnBrk="0" hangingPunct="1">
        <a:lnSpc>
          <a:spcPct val="90000"/>
        </a:lnSpc>
        <a:spcBef>
          <a:spcPts val="554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96948" indent="-199390" algn="l" defTabSz="633062" rtl="0" eaLnBrk="1" latinLnBrk="0" hangingPunct="1">
        <a:lnSpc>
          <a:spcPct val="90000"/>
        </a:lnSpc>
        <a:spcBef>
          <a:spcPts val="554"/>
        </a:spcBef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DE4D1-0747-4059-BA49-96429A5116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CA" dirty="0"/>
              <a:t>Elodie TOUFAILI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9234-F558-44B1-9894-F1E242F543C8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CA" dirty="0"/>
              <a:t>R&amp;D engineer – PhD student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7923E-9210-4786-8DD0-062C9215F59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CA" dirty="0"/>
              <a:t>CARL SOFTWARE – Berger </a:t>
            </a:r>
            <a:r>
              <a:rPr lang="en-CA" dirty="0" err="1"/>
              <a:t>Levrault</a:t>
            </a:r>
            <a:r>
              <a:rPr lang="en-CA" dirty="0"/>
              <a:t>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19DF-29B7-4AEB-B14F-C34E0DBF476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CA" dirty="0"/>
              <a:t>Sébastien DUFOUR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A693A-AED5-418F-91AD-271CF4E646AA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CA" dirty="0"/>
              <a:t>Data scientist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8E39EC-B1F9-4132-8321-BF5C132188DB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CA" dirty="0"/>
              <a:t>CARL SOFTWARE – Berger </a:t>
            </a:r>
            <a:r>
              <a:rPr lang="en-CA" dirty="0" err="1"/>
              <a:t>Levrault</a:t>
            </a:r>
            <a:r>
              <a:rPr lang="en-CA" dirty="0"/>
              <a:t> Group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374A80-1092-4021-BAA4-CEC32E6380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36000" rIns="91440" bIns="36000" rtlCol="0" anchor="t">
            <a:noAutofit/>
          </a:bodyPr>
          <a:lstStyle/>
          <a:p>
            <a:r>
              <a:rPr lang="en-CA" dirty="0"/>
              <a:t>3.4.12   -   17/09/2020 15h15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0DCF92-BA5D-4E95-B205-89C8DCDAAF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88" y="2371104"/>
            <a:ext cx="4714537" cy="3221053"/>
          </a:xfrm>
        </p:spPr>
        <p:txBody>
          <a:bodyPr/>
          <a:lstStyle/>
          <a:p>
            <a:pPr algn="ctr"/>
            <a:endParaRPr lang="en-US" sz="1600" b="0" i="0" dirty="0">
              <a:solidFill>
                <a:srgbClr val="505050"/>
              </a:solidFill>
              <a:effectLst/>
              <a:latin typeface="Open Sans"/>
            </a:endParaRPr>
          </a:p>
          <a:p>
            <a:pPr algn="ctr"/>
            <a:r>
              <a:rPr lang="en-US" sz="2400" b="0" i="0" dirty="0">
                <a:solidFill>
                  <a:srgbClr val="505050"/>
                </a:solidFill>
                <a:effectLst/>
                <a:latin typeface="Open Sans"/>
              </a:rPr>
              <a:t>Hackathon </a:t>
            </a:r>
            <a:r>
              <a:rPr lang="en-US" sz="2400" b="0" i="0" dirty="0" err="1">
                <a:solidFill>
                  <a:srgbClr val="505050"/>
                </a:solidFill>
                <a:effectLst/>
                <a:latin typeface="Open Sans"/>
              </a:rPr>
              <a:t>Aquafin</a:t>
            </a:r>
            <a:r>
              <a:rPr lang="en-US" sz="2400" b="0" i="0" dirty="0">
                <a:solidFill>
                  <a:srgbClr val="505050"/>
                </a:solidFill>
                <a:effectLst/>
                <a:latin typeface="Open Sans"/>
              </a:rPr>
              <a:t> Challenge</a:t>
            </a:r>
          </a:p>
          <a:p>
            <a:pPr algn="ctr"/>
            <a:r>
              <a:rPr lang="en-US" sz="2400" b="0" dirty="0">
                <a:solidFill>
                  <a:srgbClr val="505050"/>
                </a:solidFill>
                <a:latin typeface="Open Sans"/>
              </a:rPr>
              <a:t>----</a:t>
            </a:r>
          </a:p>
          <a:p>
            <a:r>
              <a:rPr lang="en-US" sz="2400" b="0" i="0" dirty="0">
                <a:solidFill>
                  <a:srgbClr val="505050"/>
                </a:solidFill>
                <a:effectLst/>
                <a:latin typeface="Open Sans"/>
              </a:rPr>
              <a:t>Predicting pump failures based on sensor data of pump stations</a:t>
            </a:r>
            <a:endParaRPr lang="en-US" sz="2400" b="0" dirty="0">
              <a:solidFill>
                <a:srgbClr val="505050"/>
              </a:solidFill>
              <a:latin typeface="Open Sans"/>
            </a:endParaRPr>
          </a:p>
          <a:p>
            <a:pPr algn="ctr"/>
            <a:r>
              <a:rPr lang="en-US" sz="2400" b="0" dirty="0">
                <a:solidFill>
                  <a:srgbClr val="505050"/>
                </a:solidFill>
                <a:latin typeface="Open Sans"/>
              </a:rPr>
              <a:t>----</a:t>
            </a:r>
          </a:p>
          <a:p>
            <a:pPr algn="ctr"/>
            <a:r>
              <a:rPr lang="en-US" sz="2400" b="0" dirty="0">
                <a:solidFill>
                  <a:srgbClr val="505050"/>
                </a:solidFill>
                <a:latin typeface="Open Sans"/>
              </a:rPr>
              <a:t>Data-</a:t>
            </a:r>
            <a:r>
              <a:rPr lang="en-US" sz="2400" b="0" dirty="0" err="1">
                <a:solidFill>
                  <a:srgbClr val="505050"/>
                </a:solidFill>
                <a:latin typeface="Open Sans"/>
              </a:rPr>
              <a:t>Visualisation</a:t>
            </a:r>
            <a:r>
              <a:rPr lang="en-US" sz="2400" b="0" dirty="0">
                <a:solidFill>
                  <a:srgbClr val="505050"/>
                </a:solidFill>
                <a:latin typeface="Open Sans"/>
              </a:rPr>
              <a:t> using Co-Occurrence Matrix</a:t>
            </a:r>
            <a:endParaRPr lang="en-CA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980AB-7E1F-4546-B10F-AF95F57DF9E8}"/>
              </a:ext>
            </a:extLst>
          </p:cNvPr>
          <p:cNvSpPr/>
          <p:nvPr/>
        </p:nvSpPr>
        <p:spPr>
          <a:xfrm>
            <a:off x="742479" y="6262416"/>
            <a:ext cx="8997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Copyright </a:t>
            </a:r>
            <a:r>
              <a:rPr lang="en-CA" sz="1000"/>
              <a:t>© 2020 </a:t>
            </a:r>
            <a:r>
              <a:rPr lang="en-CA" sz="1000" dirty="0"/>
              <a:t>by &lt;enter author(s) and/or organization.&gt;      All rights reserved.</a:t>
            </a:r>
          </a:p>
          <a:p>
            <a:r>
              <a:rPr lang="en-CA" sz="1000" dirty="0"/>
              <a:t>This presentation or any portion thereof may not be reproduced or used in any manner whatsoever without the express written permission of the author or rights holder.</a:t>
            </a:r>
          </a:p>
        </p:txBody>
      </p:sp>
      <p:pic>
        <p:nvPicPr>
          <p:cNvPr id="1030" name="Picture 6" descr="Berger-Levrault — Wikipédia">
            <a:extLst>
              <a:ext uri="{FF2B5EF4-FFF2-40B4-BE49-F238E27FC236}">
                <a16:creationId xmlns:a16="http://schemas.microsoft.com/office/drawing/2014/main" id="{68C4EC15-595E-4DD4-9560-D64B4BB7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47" y="3429000"/>
            <a:ext cx="1466030" cy="4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 descr="Une image contenant dessin, alimentation, signe&#10;&#10;Description générée automatiquement">
            <a:extLst>
              <a:ext uri="{FF2B5EF4-FFF2-40B4-BE49-F238E27FC236}">
                <a16:creationId xmlns:a16="http://schemas.microsoft.com/office/drawing/2014/main" id="{44442FF3-D4D6-4D50-9975-60557DD9D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47" y="2527468"/>
            <a:ext cx="1466030" cy="7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413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rger-Levrault — Wikipédia">
            <a:extLst>
              <a:ext uri="{FF2B5EF4-FFF2-40B4-BE49-F238E27FC236}">
                <a16:creationId xmlns:a16="http://schemas.microsoft.com/office/drawing/2014/main" id="{71FDB622-3EDC-41D4-B18C-A2DD59F9D80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8">
            <a:extLst>
              <a:ext uri="{FF2B5EF4-FFF2-40B4-BE49-F238E27FC236}">
                <a16:creationId xmlns:a16="http://schemas.microsoft.com/office/drawing/2014/main" id="{7B68CD45-EDDE-4C74-B0CA-D4B367D518A8}"/>
              </a:ext>
            </a:extLst>
          </p:cNvPr>
          <p:cNvSpPr txBox="1">
            <a:spLocks/>
          </p:cNvSpPr>
          <p:nvPr/>
        </p:nvSpPr>
        <p:spPr>
          <a:xfrm>
            <a:off x="701860" y="297531"/>
            <a:ext cx="10800000" cy="61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0" rtlCol="0" anchor="b">
            <a:noAutofit/>
          </a:bodyPr>
          <a:lstStyle>
            <a:lvl1pPr algn="l" defTabSz="633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000" b="1" kern="1200" dirty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Cooccurrence matrices</a:t>
            </a:r>
            <a:r>
              <a:rPr lang="fr-FR">
                <a:solidFill>
                  <a:schemeClr val="bg1"/>
                </a:solidFill>
              </a:rPr>
              <a:t> - Results</a:t>
            </a:r>
            <a:endParaRPr lang="fr-FR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2" name="movie_1911_pump3_aout_oct 15x10 - 55-1.10">
            <a:hlinkClick r:id="" action="ppaction://media"/>
            <a:extLst>
              <a:ext uri="{FF2B5EF4-FFF2-40B4-BE49-F238E27FC236}">
                <a16:creationId xmlns:a16="http://schemas.microsoft.com/office/drawing/2014/main" id="{543DD547-F763-4B11-9B9B-CAD6D95D9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0346" y="1026738"/>
            <a:ext cx="9159030" cy="48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EE1CBA-7CAD-43F0-8A8A-BC5BEAA28D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29229" y="2848581"/>
            <a:ext cx="3726787" cy="331787"/>
          </a:xfrm>
        </p:spPr>
        <p:txBody>
          <a:bodyPr/>
          <a:lstStyle/>
          <a:p>
            <a:r>
              <a:rPr lang="en-CA" dirty="0"/>
              <a:t>00 33 4 26 29 49 49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C41436-4DEF-417F-9F6A-EFF9599520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46169" y="3139426"/>
            <a:ext cx="3726787" cy="331787"/>
          </a:xfrm>
        </p:spPr>
        <p:txBody>
          <a:bodyPr/>
          <a:lstStyle/>
          <a:p>
            <a:r>
              <a:rPr lang="en-CA" dirty="0"/>
              <a:t>elodie.toufaili@carl.eu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5DB61-074F-4FF7-97E4-CA0918B4E1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29229" y="3851867"/>
            <a:ext cx="3726787" cy="331787"/>
          </a:xfrm>
        </p:spPr>
        <p:txBody>
          <a:bodyPr/>
          <a:lstStyle/>
          <a:p>
            <a:r>
              <a:rPr lang="en-CA" dirty="0"/>
              <a:t>00 33 4 26 29 49 49 </a:t>
            </a:r>
          </a:p>
          <a:p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A27AA84-EA47-4FAB-94C0-26D4558883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46170" y="4183654"/>
            <a:ext cx="3726787" cy="331787"/>
          </a:xfrm>
        </p:spPr>
        <p:txBody>
          <a:bodyPr/>
          <a:lstStyle/>
          <a:p>
            <a:r>
              <a:rPr lang="en-CA" dirty="0"/>
              <a:t>sebastien.dufour@carl.eu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1B2AF1-D8F2-4ACC-935E-2D1D29DC7973}"/>
              </a:ext>
            </a:extLst>
          </p:cNvPr>
          <p:cNvSpPr/>
          <p:nvPr/>
        </p:nvSpPr>
        <p:spPr>
          <a:xfrm>
            <a:off x="742479" y="6262416"/>
            <a:ext cx="8997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/>
              <a:t>Copyright © 2020 by &lt;enter author(s) and/or organization.&gt;      All rights reserved.</a:t>
            </a:r>
          </a:p>
          <a:p>
            <a:r>
              <a:rPr lang="en-CA" sz="1000" dirty="0"/>
              <a:t>This presentation or any portion thereof may not be reproduced or used in any manner whatsoever without the express written permission of the author or rights holder.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BACCA609-7B16-4424-B3B9-76D1CCDE63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70540" y="2807853"/>
            <a:ext cx="4716000" cy="331573"/>
          </a:xfrm>
        </p:spPr>
        <p:txBody>
          <a:bodyPr/>
          <a:lstStyle/>
          <a:p>
            <a:r>
              <a:rPr lang="en-CA" dirty="0"/>
              <a:t>Elodie TOUFAILI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D79307-D9CA-44BB-AA8B-00BCCB5B8FB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570540" y="3160450"/>
            <a:ext cx="4716000" cy="331573"/>
          </a:xfrm>
        </p:spPr>
        <p:txBody>
          <a:bodyPr/>
          <a:lstStyle/>
          <a:p>
            <a:r>
              <a:rPr lang="en-CA" dirty="0"/>
              <a:t>R&amp;D engineer – PhD student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188DC09D-B0A2-43C6-8BE2-D54E2B44CEB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570911" y="3453759"/>
            <a:ext cx="4716000" cy="331573"/>
          </a:xfrm>
        </p:spPr>
        <p:txBody>
          <a:bodyPr/>
          <a:lstStyle/>
          <a:p>
            <a:r>
              <a:rPr lang="en-CA" dirty="0"/>
              <a:t>CARL SOFTWARE – Berger </a:t>
            </a:r>
            <a:r>
              <a:rPr lang="en-CA" dirty="0" err="1"/>
              <a:t>Levrault</a:t>
            </a:r>
            <a:r>
              <a:rPr lang="en-CA" dirty="0"/>
              <a:t> Group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BD1340A9-6A37-45D1-B953-38CA1432595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570540" y="3895009"/>
            <a:ext cx="4716000" cy="331573"/>
          </a:xfrm>
        </p:spPr>
        <p:txBody>
          <a:bodyPr/>
          <a:lstStyle/>
          <a:p>
            <a:r>
              <a:rPr lang="en-CA" dirty="0"/>
              <a:t>Sébastien DUFOUR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DCBBBC54-808F-476B-8BA8-E6EE11F2423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2587481" y="4213438"/>
            <a:ext cx="4716000" cy="331573"/>
          </a:xfrm>
        </p:spPr>
        <p:txBody>
          <a:bodyPr/>
          <a:lstStyle/>
          <a:p>
            <a:r>
              <a:rPr lang="en-CA" dirty="0"/>
              <a:t>Data scientist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BAC9D709-E74B-4DFA-9C30-06E96A84C59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604426" y="4525258"/>
            <a:ext cx="4716000" cy="331573"/>
          </a:xfrm>
        </p:spPr>
        <p:txBody>
          <a:bodyPr/>
          <a:lstStyle/>
          <a:p>
            <a:r>
              <a:rPr lang="en-CA" dirty="0"/>
              <a:t>CARL SOFTWARE – Berger </a:t>
            </a:r>
            <a:r>
              <a:rPr lang="en-CA" dirty="0" err="1"/>
              <a:t>Levrault</a:t>
            </a:r>
            <a:r>
              <a:rPr lang="en-CA" dirty="0"/>
              <a:t> Group</a:t>
            </a:r>
          </a:p>
        </p:txBody>
      </p:sp>
      <p:pic>
        <p:nvPicPr>
          <p:cNvPr id="28" name="Picture 6" descr="Berger-Levrault — Wikipédia">
            <a:extLst>
              <a:ext uri="{FF2B5EF4-FFF2-40B4-BE49-F238E27FC236}">
                <a16:creationId xmlns:a16="http://schemas.microsoft.com/office/drawing/2014/main" id="{7C44D3B0-E058-4E1F-B4BC-516F20B8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8" y="3862754"/>
            <a:ext cx="1466030" cy="49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 descr="Une image contenant dessin, alimentation, signe&#10;&#10;Description générée automatiquement">
            <a:extLst>
              <a:ext uri="{FF2B5EF4-FFF2-40B4-BE49-F238E27FC236}">
                <a16:creationId xmlns:a16="http://schemas.microsoft.com/office/drawing/2014/main" id="{1B8F6066-9F38-4534-B614-FEC298C3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78" y="2961222"/>
            <a:ext cx="1466030" cy="7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41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id="{DA2B26E5-D2AA-4E29-B2E7-27B6EE96B8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Objective –  Works and Method</a:t>
            </a:r>
          </a:p>
        </p:txBody>
      </p:sp>
      <p:sp>
        <p:nvSpPr>
          <p:cNvPr id="40" name="Espace réservé du contenu 39">
            <a:extLst>
              <a:ext uri="{FF2B5EF4-FFF2-40B4-BE49-F238E27FC236}">
                <a16:creationId xmlns:a16="http://schemas.microsoft.com/office/drawing/2014/main" id="{EF4FFEA5-4DEF-4E6E-B664-53ED1B693E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3639" y="1334654"/>
            <a:ext cx="10799999" cy="4948815"/>
          </a:xfrm>
        </p:spPr>
        <p:txBody>
          <a:bodyPr vert="horz" lIns="91440" tIns="36000" rIns="91440" bIns="36000" rtlCol="0" anchor="t"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Our Objective </a:t>
            </a:r>
            <a:r>
              <a:rPr lang="en-US" sz="2400" dirty="0"/>
              <a:t>:</a:t>
            </a:r>
            <a:endParaRPr lang="en-US" sz="2400">
              <a:cs typeface="Calibri Light"/>
            </a:endParaRPr>
          </a:p>
          <a:p>
            <a:pPr marL="215900" indent="-215900">
              <a:lnSpc>
                <a:spcPct val="110000"/>
              </a:lnSpc>
            </a:pPr>
            <a:r>
              <a:rPr lang="en-US" sz="2400" dirty="0"/>
              <a:t> Clearly </a:t>
            </a:r>
            <a:r>
              <a:rPr lang="en-US" sz="2400" dirty="0">
                <a:highlight>
                  <a:srgbClr val="FFFF00"/>
                </a:highlight>
              </a:rPr>
              <a:t>identify</a:t>
            </a:r>
            <a:r>
              <a:rPr lang="en-US" sz="2400" dirty="0"/>
              <a:t> elements of measurement that would make it possible to prediction a future breakdown (with a 7-day in advance objective) </a:t>
            </a:r>
            <a:endParaRPr lang="en-US" sz="2400" dirty="0">
              <a:cs typeface="Calibri 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  <a:ea typeface="+mn-lt"/>
                <a:cs typeface="+mn-lt"/>
              </a:rPr>
              <a:t>Method </a:t>
            </a:r>
            <a:r>
              <a:rPr lang="en-US" sz="2400" dirty="0">
                <a:ea typeface="+mn-lt"/>
                <a:cs typeface="+mn-lt"/>
              </a:rPr>
              <a:t>:</a:t>
            </a:r>
            <a:endParaRPr lang="en-US" sz="2400">
              <a:cs typeface="Calibri Light"/>
            </a:endParaRPr>
          </a:p>
          <a:p>
            <a:pPr marL="215900" indent="-215900">
              <a:lnSpc>
                <a:spcPct val="110000"/>
              </a:lnSpc>
            </a:pPr>
            <a:r>
              <a:rPr lang="en-US" sz="2400" dirty="0"/>
              <a:t> </a:t>
            </a:r>
            <a:r>
              <a:rPr lang="en-US" sz="2400" dirty="0">
                <a:highlight>
                  <a:srgbClr val="FFFF00"/>
                </a:highlight>
              </a:rPr>
              <a:t>Understand</a:t>
            </a:r>
            <a:r>
              <a:rPr lang="en-US" sz="2400" dirty="0"/>
              <a:t> the global functioning : Pumping cycle, links to the water level, use of multi-pumps / Correlation between failures and Flow / Intensity data measures</a:t>
            </a:r>
            <a:endParaRPr lang="en-US" sz="2400">
              <a:cs typeface="Calibri Light"/>
            </a:endParaRPr>
          </a:p>
          <a:p>
            <a:pPr marL="215900" indent="-215900">
              <a:lnSpc>
                <a:spcPct val="110000"/>
              </a:lnSpc>
            </a:pPr>
            <a:r>
              <a:rPr lang="en-US" sz="2400" dirty="0"/>
              <a:t> Exploratory Data Analysis : Use various Machine Learning methods: Principal Component Analysis - Statistics - Supervised Classification Algorithms - Data Visualization to identify failures</a:t>
            </a:r>
            <a:endParaRPr lang="en-US" sz="2400">
              <a:cs typeface="Calibri Light"/>
            </a:endParaRPr>
          </a:p>
          <a:p>
            <a:pPr marL="215900" indent="-215900">
              <a:lnSpc>
                <a:spcPct val="110000"/>
              </a:lnSpc>
            </a:pPr>
            <a:r>
              <a:rPr lang="en-US" sz="2400" dirty="0"/>
              <a:t> First level of Conclusions</a:t>
            </a:r>
            <a:endParaRPr lang="en-US" sz="2400">
              <a:cs typeface="Calibri Ligh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i="1" dirty="0"/>
              <a:t>Work done on basis of data from only 2 pumping stations / 4 : 1003 -1911</a:t>
            </a:r>
            <a:endParaRPr lang="en-US" sz="2400" i="1" dirty="0">
              <a:cs typeface="Calibri Light"/>
            </a:endParaRPr>
          </a:p>
        </p:txBody>
      </p:sp>
      <p:pic>
        <p:nvPicPr>
          <p:cNvPr id="2050" name="Picture 2" descr="Berger-Levrault — Wikipédia">
            <a:extLst>
              <a:ext uri="{FF2B5EF4-FFF2-40B4-BE49-F238E27FC236}">
                <a16:creationId xmlns:a16="http://schemas.microsoft.com/office/drawing/2014/main" id="{47188DD3-AE42-46DE-B672-C556AEC982A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xfrm>
            <a:off x="10326939" y="6253897"/>
            <a:ext cx="1436436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079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id="{DA2B26E5-D2AA-4E29-B2E7-27B6EE96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99" y="437213"/>
            <a:ext cx="10800000" cy="6120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highlight>
                  <a:srgbClr val="4B4B4B"/>
                </a:highlight>
              </a:rPr>
              <a:t>Data </a:t>
            </a:r>
            <a:r>
              <a:rPr lang="fr-FR" dirty="0" err="1">
                <a:solidFill>
                  <a:schemeClr val="bg1"/>
                </a:solidFill>
                <a:highlight>
                  <a:srgbClr val="4B4B4B"/>
                </a:highlight>
              </a:rPr>
              <a:t>pre-processing</a:t>
            </a:r>
            <a:r>
              <a:rPr lang="fr-FR" dirty="0">
                <a:solidFill>
                  <a:schemeClr val="bg1"/>
                </a:solidFill>
                <a:highlight>
                  <a:srgbClr val="4B4B4B"/>
                </a:highlight>
              </a:rPr>
              <a:t> </a:t>
            </a:r>
            <a:r>
              <a:rPr lang="fr-FR" sz="2400" i="1" dirty="0">
                <a:solidFill>
                  <a:schemeClr val="bg1"/>
                </a:solidFill>
                <a:highlight>
                  <a:srgbClr val="4B4B4B"/>
                </a:highlight>
              </a:rPr>
              <a:t>         </a:t>
            </a:r>
            <a:r>
              <a:rPr lang="fr-FR" sz="2400" i="1" dirty="0" err="1">
                <a:solidFill>
                  <a:schemeClr val="bg1"/>
                </a:solidFill>
                <a:highlight>
                  <a:srgbClr val="4B4B4B"/>
                </a:highlight>
              </a:rPr>
              <a:t>surveyed</a:t>
            </a:r>
            <a:r>
              <a:rPr lang="fr-FR" sz="2400" i="1" dirty="0">
                <a:solidFill>
                  <a:schemeClr val="bg1"/>
                </a:solidFill>
                <a:highlight>
                  <a:srgbClr val="4B4B4B"/>
                </a:highlight>
              </a:rPr>
              <a:t> station 1003 </a:t>
            </a:r>
            <a:r>
              <a:rPr lang="fr-FR" sz="2400" i="1" dirty="0" err="1">
                <a:solidFill>
                  <a:schemeClr val="bg1"/>
                </a:solidFill>
                <a:highlight>
                  <a:srgbClr val="4B4B4B"/>
                </a:highlight>
              </a:rPr>
              <a:t>then</a:t>
            </a:r>
            <a:r>
              <a:rPr lang="fr-FR" sz="2400" i="1" dirty="0">
                <a:solidFill>
                  <a:schemeClr val="bg1"/>
                </a:solidFill>
                <a:highlight>
                  <a:srgbClr val="4B4B4B"/>
                </a:highlight>
              </a:rPr>
              <a:t> 1911</a:t>
            </a:r>
          </a:p>
        </p:txBody>
      </p:sp>
      <p:sp>
        <p:nvSpPr>
          <p:cNvPr id="40" name="Espace réservé du contenu 39">
            <a:extLst>
              <a:ext uri="{FF2B5EF4-FFF2-40B4-BE49-F238E27FC236}">
                <a16:creationId xmlns:a16="http://schemas.microsoft.com/office/drawing/2014/main" id="{EF4FFEA5-4DEF-4E6E-B664-53ED1B693E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9300" y="1052566"/>
            <a:ext cx="10799999" cy="5145034"/>
          </a:xfrm>
        </p:spPr>
        <p:txBody>
          <a:bodyPr vert="horz" lIns="91440" tIns="36000" rIns="91440" bIns="36000" rtlCol="0" anchor="t">
            <a:normAutofit/>
          </a:bodyPr>
          <a:lstStyle/>
          <a:p>
            <a:pPr marL="0" indent="0">
              <a:buNone/>
            </a:pPr>
            <a:endParaRPr lang="fr-FR" sz="1000" dirty="0">
              <a:solidFill>
                <a:srgbClr val="FF0000"/>
              </a:solidFill>
              <a:cs typeface="Calibri Light"/>
            </a:endParaRPr>
          </a:p>
          <a:p>
            <a:pPr marL="215900" indent="-215900"/>
            <a:r>
              <a:rPr lang="fr-FR" sz="2400" dirty="0" err="1">
                <a:solidFill>
                  <a:srgbClr val="FF0000"/>
                </a:solidFill>
              </a:rPr>
              <a:t>Preprocessing</a:t>
            </a:r>
            <a:r>
              <a:rPr lang="fr-FR" sz="2400" dirty="0"/>
              <a:t> to organise data in operating </a:t>
            </a:r>
            <a:r>
              <a:rPr lang="fr-FR" sz="2400" dirty="0" err="1"/>
              <a:t>episodes</a:t>
            </a:r>
            <a:r>
              <a:rPr lang="fr-FR" sz="2400" dirty="0"/>
              <a:t> :</a:t>
            </a:r>
            <a:endParaRPr lang="fr-FR" sz="2400" dirty="0">
              <a:cs typeface="Calibri Light"/>
            </a:endParaRPr>
          </a:p>
          <a:p>
            <a:pPr marL="0" indent="0">
              <a:buNone/>
            </a:pPr>
            <a:r>
              <a:rPr lang="fr-FR" sz="2400" i="1" dirty="0"/>
              <a:t>     - Start Timestamp / Episode </a:t>
            </a:r>
            <a:r>
              <a:rPr lang="fr-FR" sz="2400" i="1" dirty="0" err="1"/>
              <a:t>interval</a:t>
            </a:r>
            <a:r>
              <a:rPr lang="fr-FR" sz="2400" i="1" dirty="0"/>
              <a:t> / Water </a:t>
            </a:r>
            <a:r>
              <a:rPr lang="fr-FR" sz="2400" i="1" dirty="0" err="1"/>
              <a:t>Level</a:t>
            </a:r>
            <a:r>
              <a:rPr lang="fr-FR" sz="2400" i="1" dirty="0"/>
              <a:t>  and Running time</a:t>
            </a:r>
            <a:endParaRPr lang="fr-FR" sz="2400" i="1" dirty="0">
              <a:cs typeface="Calibri Light"/>
            </a:endParaRPr>
          </a:p>
          <a:p>
            <a:pPr marL="0" indent="0">
              <a:buNone/>
            </a:pPr>
            <a:r>
              <a:rPr lang="fr-FR" sz="2400" i="1" dirty="0"/>
              <a:t>     - </a:t>
            </a:r>
            <a:r>
              <a:rPr lang="fr-FR" sz="2400" i="1" dirty="0" err="1"/>
              <a:t>Statistics</a:t>
            </a:r>
            <a:r>
              <a:rPr lang="fr-FR" sz="2400" i="1" dirty="0"/>
              <a:t> </a:t>
            </a:r>
            <a:r>
              <a:rPr lang="fr-FR" sz="2400" i="1" dirty="0" err="1"/>
              <a:t>elements</a:t>
            </a:r>
            <a:r>
              <a:rPr lang="fr-FR" sz="2400" i="1" dirty="0"/>
              <a:t> : </a:t>
            </a:r>
            <a:r>
              <a:rPr lang="fr-FR" sz="2400" i="1" dirty="0" err="1"/>
              <a:t>Debit</a:t>
            </a:r>
            <a:r>
              <a:rPr lang="fr-FR" sz="2400" i="1" dirty="0"/>
              <a:t> </a:t>
            </a:r>
            <a:r>
              <a:rPr lang="fr-FR" sz="2400" i="1" dirty="0" err="1"/>
              <a:t>average</a:t>
            </a:r>
            <a:r>
              <a:rPr lang="fr-FR" sz="2400" i="1" dirty="0"/>
              <a:t> or </a:t>
            </a:r>
            <a:r>
              <a:rPr lang="fr-FR" sz="2400" i="1" dirty="0" err="1"/>
              <a:t>estimated</a:t>
            </a:r>
            <a:r>
              <a:rPr lang="fr-FR" sz="2400" i="1" dirty="0"/>
              <a:t> </a:t>
            </a:r>
            <a:r>
              <a:rPr lang="fr-FR" sz="2400" i="1" dirty="0" err="1"/>
              <a:t>quantity</a:t>
            </a:r>
            <a:r>
              <a:rPr lang="fr-FR" sz="2400" i="1" dirty="0"/>
              <a:t> of water </a:t>
            </a:r>
            <a:r>
              <a:rPr lang="fr-FR" sz="2400" i="1" dirty="0" err="1"/>
              <a:t>delivered</a:t>
            </a:r>
            <a:r>
              <a:rPr lang="fr-FR" sz="2400" i="1" dirty="0"/>
              <a:t> /</a:t>
            </a:r>
          </a:p>
          <a:p>
            <a:pPr marL="0" indent="0">
              <a:buNone/>
            </a:pPr>
            <a:r>
              <a:rPr lang="fr-FR" sz="2400" i="1" dirty="0"/>
              <a:t>       </a:t>
            </a:r>
            <a:r>
              <a:rPr lang="fr-FR" sz="2400" i="1" dirty="0" err="1"/>
              <a:t>current</a:t>
            </a:r>
            <a:r>
              <a:rPr lang="fr-FR" sz="2400" i="1" dirty="0"/>
              <a:t> </a:t>
            </a:r>
            <a:r>
              <a:rPr lang="fr-FR" sz="2400" i="1" dirty="0" err="1"/>
              <a:t>intensity</a:t>
            </a:r>
            <a:endParaRPr lang="fr-FR" sz="2400" i="1" dirty="0">
              <a:cs typeface="Calibri Light"/>
            </a:endParaRPr>
          </a:p>
          <a:p>
            <a:pPr marL="0" indent="0">
              <a:buNone/>
            </a:pPr>
            <a:r>
              <a:rPr lang="fr-FR" sz="2400" i="1" dirty="0">
                <a:cs typeface="Calibri Light"/>
              </a:rPr>
              <a:t> </a:t>
            </a:r>
            <a:r>
              <a:rPr lang="fr-FR" sz="1200" i="1" dirty="0">
                <a:cs typeface="Calibri Light"/>
              </a:rPr>
              <a:t>  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  <a:cs typeface="Calibri Light"/>
              </a:rPr>
              <a:t>     ALLOW</a:t>
            </a:r>
          </a:p>
          <a:p>
            <a:pPr marL="514350" indent="-514350">
              <a:buAutoNum type="arabicPeriod"/>
            </a:pPr>
            <a:r>
              <a:rPr lang="fr-FR" sz="2400" dirty="0" err="1"/>
              <a:t>Understand</a:t>
            </a:r>
            <a:r>
              <a:rPr lang="fr-FR" sz="2400" dirty="0"/>
              <a:t> </a:t>
            </a:r>
            <a:r>
              <a:rPr lang="fr-FR" sz="2400" dirty="0" err="1"/>
              <a:t>operation</a:t>
            </a:r>
            <a:r>
              <a:rPr lang="fr-FR" sz="2400" dirty="0"/>
              <a:t> cycle and Multi </a:t>
            </a:r>
            <a:r>
              <a:rPr lang="fr-FR" sz="2400" dirty="0" err="1"/>
              <a:t>pumps</a:t>
            </a:r>
            <a:r>
              <a:rPr lang="fr-FR" sz="2400" dirty="0"/>
              <a:t> use</a:t>
            </a:r>
            <a:endParaRPr lang="en-US" sz="2400">
              <a:cs typeface="Calibri Light"/>
            </a:endParaRPr>
          </a:p>
          <a:p>
            <a:pPr marL="514350" indent="-514350">
              <a:buAutoNum type="arabicPeriod"/>
            </a:pPr>
            <a:r>
              <a:rPr lang="fr-FR" sz="2400" dirty="0" err="1"/>
              <a:t>Knowledge</a:t>
            </a:r>
            <a:r>
              <a:rPr lang="fr-FR" sz="2400" dirty="0"/>
              <a:t> of the </a:t>
            </a:r>
            <a:r>
              <a:rPr lang="fr-FR" sz="2400" dirty="0">
                <a:highlight>
                  <a:srgbClr val="FFFF00"/>
                </a:highlight>
              </a:rPr>
              <a:t>range of </a:t>
            </a:r>
            <a:r>
              <a:rPr lang="fr-FR" sz="2400" dirty="0" err="1">
                <a:highlight>
                  <a:srgbClr val="FFFF00"/>
                </a:highlight>
              </a:rPr>
              <a:t>measures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/>
              <a:t>in </a:t>
            </a:r>
            <a:r>
              <a:rPr lang="fr-FR" sz="2400" dirty="0" err="1"/>
              <a:t>regular</a:t>
            </a:r>
            <a:r>
              <a:rPr lang="fr-FR" sz="2400" dirty="0"/>
              <a:t> conditions to </a:t>
            </a:r>
            <a:r>
              <a:rPr lang="fr-FR" sz="2400" dirty="0" err="1"/>
              <a:t>evaluate</a:t>
            </a:r>
            <a:r>
              <a:rPr lang="fr-FR" sz="2400" dirty="0"/>
              <a:t> </a:t>
            </a:r>
            <a:r>
              <a:rPr lang="fr-FR" sz="2400" dirty="0" err="1"/>
              <a:t>behavior</a:t>
            </a:r>
            <a:r>
              <a:rPr lang="fr-FR" sz="2400" dirty="0"/>
              <a:t> drifts</a:t>
            </a:r>
            <a:endParaRPr lang="fr-FR" sz="2400" dirty="0">
              <a:cs typeface="Calibri Light"/>
            </a:endParaRPr>
          </a:p>
          <a:p>
            <a:pPr marL="514350" indent="-514350">
              <a:buAutoNum type="arabicPeriod"/>
            </a:pPr>
            <a:r>
              <a:rPr lang="fr-FR" sz="2400" dirty="0"/>
              <a:t>Links to the </a:t>
            </a:r>
            <a:r>
              <a:rPr lang="fr-FR" sz="2400" dirty="0" err="1">
                <a:highlight>
                  <a:srgbClr val="FFFF00"/>
                </a:highlight>
              </a:rPr>
              <a:t>remarkable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episodes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/>
              <a:t>(non-standard data, not operating </a:t>
            </a:r>
            <a:r>
              <a:rPr lang="fr-FR" sz="2400" dirty="0" err="1"/>
              <a:t>pump</a:t>
            </a:r>
            <a:r>
              <a:rPr lang="fr-FR" sz="2400" dirty="0"/>
              <a:t>) to the maintenance </a:t>
            </a:r>
            <a:r>
              <a:rPr lang="fr-FR" sz="2400" dirty="0" err="1"/>
              <a:t>sheet</a:t>
            </a:r>
            <a:endParaRPr lang="fr-FR" sz="2400">
              <a:cs typeface="Calibri Light"/>
            </a:endParaRPr>
          </a:p>
          <a:p>
            <a:pPr marL="514350" indent="-514350">
              <a:buAutoNum type="arabicPeriod"/>
            </a:pPr>
            <a:r>
              <a:rPr lang="fr-FR" sz="2400" dirty="0"/>
              <a:t>Observe </a:t>
            </a:r>
            <a:r>
              <a:rPr lang="fr-FR" sz="2400" dirty="0" err="1">
                <a:highlight>
                  <a:srgbClr val="FFFF00"/>
                </a:highlight>
              </a:rPr>
              <a:t>what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happened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before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episode</a:t>
            </a:r>
            <a:endParaRPr lang="fr-FR" sz="2400">
              <a:cs typeface="Calibri Light"/>
            </a:endParaRPr>
          </a:p>
        </p:txBody>
      </p:sp>
      <p:pic>
        <p:nvPicPr>
          <p:cNvPr id="3074" name="Picture 2" descr="Berger-Levrault — Wikipédia">
            <a:extLst>
              <a:ext uri="{FF2B5EF4-FFF2-40B4-BE49-F238E27FC236}">
                <a16:creationId xmlns:a16="http://schemas.microsoft.com/office/drawing/2014/main" id="{1213AD99-9DC6-4C0F-AF81-1563706ED61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098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id="{DA2B26E5-D2AA-4E29-B2E7-27B6EE96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568" y="100865"/>
            <a:ext cx="4069432" cy="6120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highlight>
                  <a:srgbClr val="4B4B4B"/>
                </a:highlight>
              </a:rPr>
              <a:t>Incidents </a:t>
            </a:r>
            <a:r>
              <a:rPr lang="fr-FR" dirty="0" err="1">
                <a:solidFill>
                  <a:schemeClr val="bg1"/>
                </a:solidFill>
                <a:highlight>
                  <a:srgbClr val="4B4B4B"/>
                </a:highlight>
              </a:rPr>
              <a:t>examples</a:t>
            </a:r>
            <a:endParaRPr lang="fr-FR" sz="2400" i="1" dirty="0">
              <a:solidFill>
                <a:schemeClr val="bg1"/>
              </a:solidFill>
              <a:highlight>
                <a:srgbClr val="4B4B4B"/>
              </a:highlight>
            </a:endParaRPr>
          </a:p>
        </p:txBody>
      </p:sp>
      <p:pic>
        <p:nvPicPr>
          <p:cNvPr id="3074" name="Picture 2" descr="Berger-Levrault — Wikipédia">
            <a:extLst>
              <a:ext uri="{FF2B5EF4-FFF2-40B4-BE49-F238E27FC236}">
                <a16:creationId xmlns:a16="http://schemas.microsoft.com/office/drawing/2014/main" id="{1213AD99-9DC6-4C0F-AF81-1563706ED61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80C2C58-A4CA-4DDB-83DD-DC848BB68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7" y="904326"/>
            <a:ext cx="5370697" cy="290359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90314BB-0D4C-4ABC-B92C-DB247CDFC932}"/>
              </a:ext>
            </a:extLst>
          </p:cNvPr>
          <p:cNvCxnSpPr/>
          <p:nvPr/>
        </p:nvCxnSpPr>
        <p:spPr>
          <a:xfrm>
            <a:off x="5893774" y="1120703"/>
            <a:ext cx="0" cy="5295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2AF80C5-971A-492F-9540-600D6EADDED7}"/>
              </a:ext>
            </a:extLst>
          </p:cNvPr>
          <p:cNvCxnSpPr>
            <a:cxnSpLocks/>
          </p:cNvCxnSpPr>
          <p:nvPr/>
        </p:nvCxnSpPr>
        <p:spPr>
          <a:xfrm flipV="1">
            <a:off x="467399" y="3882937"/>
            <a:ext cx="11169228" cy="47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D904A74-3FD1-49CB-82FC-F3CCCEC5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220" y="856474"/>
            <a:ext cx="6022180" cy="29572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C7D23B-191A-4CFE-90F2-652FD0BCE1AC}"/>
              </a:ext>
            </a:extLst>
          </p:cNvPr>
          <p:cNvSpPr txBox="1"/>
          <p:nvPr/>
        </p:nvSpPr>
        <p:spPr>
          <a:xfrm>
            <a:off x="467399" y="587748"/>
            <a:ext cx="519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1003 - </a:t>
            </a:r>
            <a:r>
              <a:rPr lang="fr-FR" sz="1600" i="1" dirty="0" err="1"/>
              <a:t>Pump</a:t>
            </a:r>
            <a:r>
              <a:rPr lang="fr-FR" sz="1600" i="1" dirty="0"/>
              <a:t> 1 and 4 stop / Limit </a:t>
            </a:r>
            <a:r>
              <a:rPr lang="fr-FR" sz="1600" i="1" dirty="0" err="1"/>
              <a:t>reached</a:t>
            </a:r>
            <a:r>
              <a:rPr lang="fr-FR" sz="1600" i="1" dirty="0"/>
              <a:t> in </a:t>
            </a:r>
            <a:r>
              <a:rPr lang="fr-FR" sz="1600" i="1" dirty="0" err="1"/>
              <a:t>intensity</a:t>
            </a:r>
            <a:r>
              <a:rPr lang="fr-FR" sz="1600" i="1" dirty="0"/>
              <a:t> 125A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146369-4D1D-487E-8BF8-C9B56555C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076" y="4031174"/>
            <a:ext cx="4438253" cy="239476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98EE52-3C3C-4924-8C44-30A43AF15BCA}"/>
              </a:ext>
            </a:extLst>
          </p:cNvPr>
          <p:cNvSpPr txBox="1"/>
          <p:nvPr/>
        </p:nvSpPr>
        <p:spPr>
          <a:xfrm>
            <a:off x="5673" y="4294332"/>
            <a:ext cx="138758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i="1" dirty="0"/>
              <a:t>30/01/2019</a:t>
            </a:r>
          </a:p>
          <a:p>
            <a:r>
              <a:rPr lang="fr-FR" sz="1600" i="1" dirty="0"/>
              <a:t>Flow </a:t>
            </a:r>
            <a:r>
              <a:rPr lang="fr-FR" sz="1600" i="1" dirty="0" err="1"/>
              <a:t>is</a:t>
            </a:r>
            <a:r>
              <a:rPr lang="fr-FR" sz="1600" i="1" dirty="0"/>
              <a:t> </a:t>
            </a:r>
            <a:r>
              <a:rPr lang="fr-FR" sz="1600" i="1" dirty="0" err="1"/>
              <a:t>low</a:t>
            </a:r>
            <a:endParaRPr lang="fr-FR" sz="1600" i="1" dirty="0"/>
          </a:p>
          <a:p>
            <a:r>
              <a:rPr lang="fr-FR" sz="1600" i="1" dirty="0" err="1"/>
              <a:t>Current</a:t>
            </a:r>
            <a:r>
              <a:rPr lang="fr-FR" sz="1600" i="1" dirty="0"/>
              <a:t>  stable</a:t>
            </a:r>
            <a:endParaRPr lang="fr-FR" sz="1600" i="1" dirty="0">
              <a:cs typeface="Calibri Light"/>
            </a:endParaRPr>
          </a:p>
          <a:p>
            <a:endParaRPr lang="fr-FR" sz="1600" i="1" dirty="0"/>
          </a:p>
          <a:p>
            <a:r>
              <a:rPr lang="fr-FR" sz="1600" i="1" dirty="0"/>
              <a:t>Change in </a:t>
            </a:r>
            <a:r>
              <a:rPr lang="fr-FR" sz="1600" i="1" dirty="0" err="1"/>
              <a:t>behavior</a:t>
            </a:r>
            <a:endParaRPr lang="fr-FR" sz="1600" i="1" dirty="0">
              <a:cs typeface="Calibri Ligh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BF39FA-E459-41DD-AA15-AA1B10B41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928" y="4033863"/>
            <a:ext cx="6010635" cy="19448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A998745-AE31-4255-9C2F-D401E58E4347}"/>
              </a:ext>
            </a:extLst>
          </p:cNvPr>
          <p:cNvSpPr txBox="1"/>
          <p:nvPr/>
        </p:nvSpPr>
        <p:spPr>
          <a:xfrm>
            <a:off x="6159941" y="5863992"/>
            <a:ext cx="53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04/04/2019 : </a:t>
            </a:r>
            <a:r>
              <a:rPr lang="fr-FR" sz="1600" i="1" dirty="0" err="1"/>
              <a:t>Decrease</a:t>
            </a:r>
            <a:r>
              <a:rPr lang="fr-FR" sz="1600" i="1" dirty="0"/>
              <a:t> in flow </a:t>
            </a:r>
            <a:r>
              <a:rPr lang="fr-FR" sz="1600" i="1" dirty="0" err="1"/>
              <a:t>while</a:t>
            </a:r>
            <a:r>
              <a:rPr lang="fr-FR" sz="1600" i="1" dirty="0"/>
              <a:t> </a:t>
            </a:r>
            <a:r>
              <a:rPr lang="fr-FR" sz="1600" i="1" dirty="0" err="1"/>
              <a:t>intensity</a:t>
            </a:r>
            <a:r>
              <a:rPr lang="fr-FR" sz="1600" i="1" dirty="0"/>
              <a:t> </a:t>
            </a:r>
            <a:r>
              <a:rPr lang="fr-FR" sz="1600" i="1" dirty="0" err="1"/>
              <a:t>stays</a:t>
            </a:r>
            <a:r>
              <a:rPr lang="fr-FR" sz="1600" i="1" dirty="0"/>
              <a:t> stable</a:t>
            </a:r>
          </a:p>
        </p:txBody>
      </p:sp>
    </p:spTree>
    <p:extLst>
      <p:ext uri="{BB962C8B-B14F-4D97-AF65-F5344CB8AC3E}">
        <p14:creationId xmlns:p14="http://schemas.microsoft.com/office/powerpoint/2010/main" val="355251935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rger-Levrault — Wikipédia">
            <a:extLst>
              <a:ext uri="{FF2B5EF4-FFF2-40B4-BE49-F238E27FC236}">
                <a16:creationId xmlns:a16="http://schemas.microsoft.com/office/drawing/2014/main" id="{1213AD99-9DC6-4C0F-AF81-1563706ED61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90314BB-0D4C-4ABC-B92C-DB247CDFC932}"/>
              </a:ext>
            </a:extLst>
          </p:cNvPr>
          <p:cNvCxnSpPr>
            <a:cxnSpLocks/>
          </p:cNvCxnSpPr>
          <p:nvPr/>
        </p:nvCxnSpPr>
        <p:spPr>
          <a:xfrm>
            <a:off x="5893774" y="314325"/>
            <a:ext cx="0" cy="6102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2AF80C5-971A-492F-9540-600D6EADDED7}"/>
              </a:ext>
            </a:extLst>
          </p:cNvPr>
          <p:cNvCxnSpPr>
            <a:cxnSpLocks/>
          </p:cNvCxnSpPr>
          <p:nvPr/>
        </p:nvCxnSpPr>
        <p:spPr>
          <a:xfrm flipV="1">
            <a:off x="422137" y="3558231"/>
            <a:ext cx="11169228" cy="47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CB1CEC96-BD9F-42EA-B71D-331485AC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9" y="153509"/>
            <a:ext cx="5733179" cy="25243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F7A3951-3D61-46D5-9C70-5E126F7DC2D4}"/>
              </a:ext>
            </a:extLst>
          </p:cNvPr>
          <p:cNvSpPr txBox="1"/>
          <p:nvPr/>
        </p:nvSpPr>
        <p:spPr>
          <a:xfrm>
            <a:off x="143309" y="2682753"/>
            <a:ext cx="58288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i="1" dirty="0"/>
              <a:t>PCA and EDA show a big change in </a:t>
            </a:r>
            <a:r>
              <a:rPr lang="fr-FR" sz="1600" i="1" dirty="0" err="1"/>
              <a:t>pump</a:t>
            </a:r>
            <a:r>
              <a:rPr lang="fr-FR" sz="1600" i="1" dirty="0"/>
              <a:t> 2 </a:t>
            </a:r>
            <a:r>
              <a:rPr lang="fr-FR" sz="1600" i="1" dirty="0" err="1"/>
              <a:t>behaviour</a:t>
            </a:r>
            <a:r>
              <a:rPr lang="fr-FR" sz="1600" i="1" dirty="0"/>
              <a:t> on </a:t>
            </a:r>
            <a:r>
              <a:rPr lang="fr-FR" sz="1600" i="1" dirty="0" err="1"/>
              <a:t>third</a:t>
            </a:r>
            <a:r>
              <a:rPr lang="fr-FR" sz="1600" i="1" dirty="0"/>
              <a:t> of May and </a:t>
            </a:r>
            <a:r>
              <a:rPr lang="fr-FR" sz="1600" i="1" dirty="0" err="1"/>
              <a:t>then</a:t>
            </a:r>
            <a:r>
              <a:rPr lang="fr-FR" sz="1600" i="1" dirty="0"/>
              <a:t> in </a:t>
            </a:r>
            <a:r>
              <a:rPr lang="fr-FR" sz="1600" i="1" dirty="0" err="1"/>
              <a:t>october</a:t>
            </a:r>
            <a:r>
              <a:rPr lang="fr-FR" sz="1600" i="1" dirty="0"/>
              <a:t>.  Flow </a:t>
            </a:r>
            <a:r>
              <a:rPr lang="fr-FR" sz="1600" i="1" dirty="0" err="1"/>
              <a:t>increases</a:t>
            </a:r>
            <a:r>
              <a:rPr lang="fr-FR" sz="1600" i="1" dirty="0"/>
              <a:t> 100 </a:t>
            </a:r>
            <a:r>
              <a:rPr lang="fr-FR" sz="1600" i="1" dirty="0">
                <a:sym typeface="Wingdings" panose="05000000000000000000" pitchFamily="2" charset="2"/>
              </a:rPr>
              <a:t></a:t>
            </a:r>
            <a:r>
              <a:rPr lang="fr-FR" sz="1600" i="1" dirty="0"/>
              <a:t> 140</a:t>
            </a:r>
            <a:endParaRPr lang="fr-FR" sz="1600" i="1" dirty="0">
              <a:cs typeface="Calibri Light"/>
            </a:endParaRPr>
          </a:p>
          <a:p>
            <a:r>
              <a:rPr lang="fr-FR" sz="1600" i="1" dirty="0" err="1"/>
              <a:t>Why</a:t>
            </a:r>
            <a:r>
              <a:rPr lang="fr-FR" sz="1600" i="1" dirty="0"/>
              <a:t> ? Not </a:t>
            </a:r>
            <a:r>
              <a:rPr lang="fr-FR" sz="1600" i="1" dirty="0" err="1"/>
              <a:t>solved</a:t>
            </a:r>
            <a:r>
              <a:rPr lang="fr-FR" sz="1600" i="1" dirty="0"/>
              <a:t> by the maintenance </a:t>
            </a:r>
            <a:r>
              <a:rPr lang="fr-FR" sz="1600" i="1" dirty="0" err="1"/>
              <a:t>sheet</a:t>
            </a:r>
            <a:endParaRPr lang="fr-FR" sz="1600" i="1" dirty="0">
              <a:cs typeface="Calibri Ligh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503A43-C186-4519-8978-7C96FECB6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751" y="1161992"/>
            <a:ext cx="6052335" cy="226700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D0BEDF2-4C5A-4844-B8AB-6D848D919880}"/>
              </a:ext>
            </a:extLst>
          </p:cNvPr>
          <p:cNvSpPr txBox="1"/>
          <p:nvPr/>
        </p:nvSpPr>
        <p:spPr>
          <a:xfrm>
            <a:off x="6118485" y="153509"/>
            <a:ext cx="5828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Correlation</a:t>
            </a:r>
            <a:r>
              <a:rPr lang="fr-FR" i="1" dirty="0"/>
              <a:t> </a:t>
            </a:r>
            <a:r>
              <a:rPr lang="fr-FR" i="1" dirty="0" err="1"/>
              <a:t>between</a:t>
            </a:r>
            <a:r>
              <a:rPr lang="fr-FR" i="1" dirty="0"/>
              <a:t> water </a:t>
            </a:r>
            <a:r>
              <a:rPr lang="fr-FR" i="1" dirty="0" err="1"/>
              <a:t>level</a:t>
            </a:r>
            <a:r>
              <a:rPr lang="fr-FR" i="1" dirty="0"/>
              <a:t> and </a:t>
            </a:r>
            <a:r>
              <a:rPr lang="fr-FR" i="1" dirty="0" err="1"/>
              <a:t>pump</a:t>
            </a:r>
            <a:r>
              <a:rPr lang="fr-FR" i="1" dirty="0"/>
              <a:t> flow :</a:t>
            </a:r>
          </a:p>
          <a:p>
            <a:r>
              <a:rPr lang="fr-FR" i="1" dirty="0" err="1"/>
              <a:t>Level</a:t>
            </a:r>
            <a:r>
              <a:rPr lang="fr-FR" i="1" dirty="0"/>
              <a:t> </a:t>
            </a:r>
            <a:r>
              <a:rPr lang="fr-FR" i="1" dirty="0" err="1"/>
              <a:t>increases</a:t>
            </a:r>
            <a:r>
              <a:rPr lang="fr-FR" i="1" dirty="0">
                <a:sym typeface="Wingdings" panose="05000000000000000000" pitchFamily="2" charset="2"/>
              </a:rPr>
              <a:t> More flow </a:t>
            </a:r>
          </a:p>
          <a:p>
            <a:r>
              <a:rPr lang="fr-FR" i="1" dirty="0" err="1">
                <a:sym typeface="Wingdings" panose="05000000000000000000" pitchFamily="2" charset="2"/>
              </a:rPr>
              <a:t>Pump</a:t>
            </a:r>
            <a:r>
              <a:rPr lang="fr-FR" i="1" dirty="0">
                <a:sym typeface="Wingdings" panose="05000000000000000000" pitchFamily="2" charset="2"/>
              </a:rPr>
              <a:t> flow </a:t>
            </a:r>
            <a:r>
              <a:rPr lang="fr-FR" i="1" dirty="0" err="1">
                <a:sym typeface="Wingdings" panose="05000000000000000000" pitchFamily="2" charset="2"/>
              </a:rPr>
              <a:t>weak</a:t>
            </a:r>
            <a:r>
              <a:rPr lang="fr-FR" i="1" dirty="0">
                <a:sym typeface="Wingdings" panose="05000000000000000000" pitchFamily="2" charset="2"/>
              </a:rPr>
              <a:t>, standard </a:t>
            </a:r>
            <a:r>
              <a:rPr lang="fr-FR" i="1" dirty="0" err="1">
                <a:sym typeface="Wingdings" panose="05000000000000000000" pitchFamily="2" charset="2"/>
              </a:rPr>
              <a:t>deviation</a:t>
            </a:r>
            <a:r>
              <a:rPr lang="fr-FR" i="1" dirty="0">
                <a:sym typeface="Wingdings" panose="05000000000000000000" pitchFamily="2" charset="2"/>
              </a:rPr>
              <a:t> </a:t>
            </a:r>
            <a:r>
              <a:rPr lang="fr-FR" i="1" dirty="0" err="1">
                <a:sym typeface="Wingdings" panose="05000000000000000000" pitchFamily="2" charset="2"/>
              </a:rPr>
              <a:t>increases</a:t>
            </a:r>
            <a:endParaRPr lang="fr-FR" i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2183B03-6F48-48B9-B607-B140CB894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5314"/>
            <a:ext cx="5876487" cy="25012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F64022-1798-470C-B406-515C2EFF3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751" y="3778770"/>
            <a:ext cx="6031411" cy="170763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750682C-11A9-4DE7-BD0C-AFA5D3241FE8}"/>
              </a:ext>
            </a:extLst>
          </p:cNvPr>
          <p:cNvSpPr txBox="1"/>
          <p:nvPr/>
        </p:nvSpPr>
        <p:spPr>
          <a:xfrm>
            <a:off x="7341936" y="5532525"/>
            <a:ext cx="402715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 err="1"/>
              <a:t>Pump</a:t>
            </a:r>
            <a:r>
              <a:rPr lang="fr-FR" i="1" dirty="0"/>
              <a:t> 3 – station 1911</a:t>
            </a:r>
          </a:p>
          <a:p>
            <a:r>
              <a:rPr lang="fr-FR" i="1" dirty="0"/>
              <a:t>Net </a:t>
            </a:r>
            <a:r>
              <a:rPr lang="fr-FR" i="1" dirty="0" err="1"/>
              <a:t>overcurrent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896526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>
            <a:extLst>
              <a:ext uri="{FF2B5EF4-FFF2-40B4-BE49-F238E27FC236}">
                <a16:creationId xmlns:a16="http://schemas.microsoft.com/office/drawing/2014/main" id="{DA2B26E5-D2AA-4E29-B2E7-27B6EE96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68" y="312015"/>
            <a:ext cx="4069432" cy="440681"/>
          </a:xfrm>
        </p:spPr>
        <p:txBody>
          <a:bodyPr/>
          <a:lstStyle/>
          <a:p>
            <a:r>
              <a:rPr lang="fr-FR" sz="2400" i="1" dirty="0">
                <a:solidFill>
                  <a:schemeClr val="bg1"/>
                </a:solidFill>
                <a:highlight>
                  <a:srgbClr val="4B4B4B"/>
                </a:highlight>
              </a:rPr>
              <a:t>EDA - Conclusion</a:t>
            </a:r>
          </a:p>
        </p:txBody>
      </p:sp>
      <p:sp>
        <p:nvSpPr>
          <p:cNvPr id="40" name="Espace réservé du contenu 39">
            <a:extLst>
              <a:ext uri="{FF2B5EF4-FFF2-40B4-BE49-F238E27FC236}">
                <a16:creationId xmlns:a16="http://schemas.microsoft.com/office/drawing/2014/main" id="{EF4FFEA5-4DEF-4E6E-B664-53ED1B693E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3074" name="Picture 2" descr="Berger-Levrault — Wikipédia">
            <a:extLst>
              <a:ext uri="{FF2B5EF4-FFF2-40B4-BE49-F238E27FC236}">
                <a16:creationId xmlns:a16="http://schemas.microsoft.com/office/drawing/2014/main" id="{1213AD99-9DC6-4C0F-AF81-1563706ED61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39">
            <a:extLst>
              <a:ext uri="{FF2B5EF4-FFF2-40B4-BE49-F238E27FC236}">
                <a16:creationId xmlns:a16="http://schemas.microsoft.com/office/drawing/2014/main" id="{144FB55B-5167-4C68-9DC6-8BE7536EB00B}"/>
              </a:ext>
            </a:extLst>
          </p:cNvPr>
          <p:cNvSpPr txBox="1">
            <a:spLocks/>
          </p:cNvSpPr>
          <p:nvPr/>
        </p:nvSpPr>
        <p:spPr>
          <a:xfrm>
            <a:off x="155050" y="948821"/>
            <a:ext cx="11954543" cy="4999830"/>
          </a:xfrm>
          <a:prstGeom prst="rect">
            <a:avLst/>
          </a:prstGeom>
        </p:spPr>
        <p:txBody>
          <a:bodyPr vert="horz" lIns="91440" tIns="36000" rIns="91440" bIns="36000" rtlCol="0" anchor="t">
            <a:normAutofit/>
          </a:bodyPr>
          <a:lstStyle>
            <a:lvl1pPr marL="216000" indent="-21600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779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8169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7558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6948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920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1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2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fr-FR" sz="2400" dirty="0" err="1"/>
              <a:t>Identify</a:t>
            </a:r>
            <a:r>
              <a:rPr lang="fr-FR" sz="2400" dirty="0"/>
              <a:t> </a:t>
            </a:r>
            <a:r>
              <a:rPr lang="fr-FR" sz="2400" b="1" dirty="0" err="1"/>
              <a:t>every</a:t>
            </a:r>
            <a:r>
              <a:rPr lang="fr-FR" sz="2400" b="1" dirty="0"/>
              <a:t> </a:t>
            </a:r>
            <a:r>
              <a:rPr lang="fr-FR" sz="2400" b="1" dirty="0" err="1"/>
              <a:t>episode</a:t>
            </a:r>
            <a:r>
              <a:rPr lang="fr-FR" sz="2400" b="1" dirty="0"/>
              <a:t> </a:t>
            </a:r>
            <a:r>
              <a:rPr lang="fr-FR" sz="2400" dirty="0" err="1"/>
              <a:t>where</a:t>
            </a:r>
            <a:r>
              <a:rPr lang="fr-FR" sz="2400" dirty="0"/>
              <a:t> a </a:t>
            </a:r>
            <a:r>
              <a:rPr lang="fr-FR" sz="2400" dirty="0" err="1"/>
              <a:t>pump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in </a:t>
            </a:r>
            <a:r>
              <a:rPr lang="fr-FR" sz="2400" dirty="0" err="1"/>
              <a:t>failure</a:t>
            </a:r>
            <a:r>
              <a:rPr lang="fr-FR" sz="2400" dirty="0"/>
              <a:t> state </a:t>
            </a:r>
            <a:r>
              <a:rPr lang="fr-FR" sz="2400" dirty="0" err="1"/>
              <a:t>with</a:t>
            </a:r>
            <a:r>
              <a:rPr lang="fr-FR" sz="2400" dirty="0"/>
              <a:t> </a:t>
            </a:r>
            <a:r>
              <a:rPr lang="fr-FR" sz="2400" dirty="0" err="1">
                <a:highlight>
                  <a:srgbClr val="FFFF00"/>
                </a:highlight>
              </a:rPr>
              <a:t>anomaly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detection</a:t>
            </a:r>
            <a:r>
              <a:rPr lang="fr-FR" sz="2400" dirty="0">
                <a:highlight>
                  <a:srgbClr val="FFFF00"/>
                </a:highlight>
              </a:rPr>
              <a:t> </a:t>
            </a:r>
            <a:r>
              <a:rPr lang="fr-FR" sz="2400" dirty="0" err="1">
                <a:highlight>
                  <a:srgbClr val="FFFF00"/>
                </a:highlight>
              </a:rPr>
              <a:t>methods</a:t>
            </a:r>
            <a:r>
              <a:rPr lang="fr-FR" sz="2400" dirty="0"/>
              <a:t> </a:t>
            </a:r>
            <a:endParaRPr lang="fr-FR" sz="2400"/>
          </a:p>
          <a:p>
            <a:pPr marL="215900" indent="-215900"/>
            <a:endParaRPr lang="fr-FR" sz="2400" dirty="0">
              <a:ea typeface="+mn-lt"/>
              <a:cs typeface="+mn-lt"/>
            </a:endParaRPr>
          </a:p>
          <a:p>
            <a:pPr marL="215900" indent="-215900"/>
            <a:r>
              <a:rPr lang="en-US" sz="2400" dirty="0">
                <a:ea typeface="+mn-lt"/>
                <a:cs typeface="+mn-lt"/>
              </a:rPr>
              <a:t>Looking at the data of the previous 7 days :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   </a:t>
            </a:r>
            <a:r>
              <a:rPr lang="en-US" sz="2400" i="1" dirty="0">
                <a:ea typeface="+mn-lt"/>
                <a:cs typeface="+mn-lt"/>
              </a:rPr>
              <a:t>Too few  significant elements to interpret that a mechanical failure will occur.</a:t>
            </a:r>
            <a:endParaRPr lang="en-US" sz="2400" i="1">
              <a:cs typeface="Calibri Ligh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215900" indent="-215900"/>
            <a:r>
              <a:rPr lang="en-US" sz="2400" dirty="0">
                <a:ea typeface="+mn-lt"/>
                <a:cs typeface="+mn-lt"/>
              </a:rPr>
              <a:t>Possible to envisage the imminence of a failure : 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Changes in the general behavior</a:t>
            </a:r>
            <a:r>
              <a:rPr lang="en-US" sz="2400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2400" i="1" dirty="0">
                <a:ea typeface="+mn-lt"/>
                <a:cs typeface="+mn-lt"/>
              </a:rPr>
              <a:t>   Stops seem to be  the result of a simple problem of flow blockage (</a:t>
            </a:r>
            <a:r>
              <a:rPr lang="en-US" sz="2400" i="1" dirty="0">
                <a:highlight>
                  <a:srgbClr val="FFFF00"/>
                </a:highlight>
                <a:ea typeface="+mn-lt"/>
                <a:cs typeface="+mn-lt"/>
              </a:rPr>
              <a:t>fouling at the inlet</a:t>
            </a:r>
            <a:r>
              <a:rPr lang="en-US" sz="2400" i="1" dirty="0">
                <a:ea typeface="+mn-lt"/>
                <a:cs typeface="+mn-lt"/>
              </a:rPr>
              <a:t>)</a:t>
            </a:r>
            <a:endParaRPr lang="en-US" sz="2400" i="1">
              <a:cs typeface="Calibri Light"/>
            </a:endParaRPr>
          </a:p>
          <a:p>
            <a:pPr marL="215900" indent="-215900">
              <a:buNone/>
            </a:pPr>
            <a:r>
              <a:rPr lang="fr-FR" sz="2400" i="1" dirty="0">
                <a:ea typeface="+mn-lt"/>
                <a:cs typeface="+mn-lt"/>
              </a:rPr>
              <a:t>   Most of the </a:t>
            </a:r>
            <a:r>
              <a:rPr lang="fr-FR" sz="2400" i="1" dirty="0" err="1">
                <a:ea typeface="+mn-lt"/>
                <a:cs typeface="+mn-lt"/>
              </a:rPr>
              <a:t>failures</a:t>
            </a:r>
            <a:r>
              <a:rPr lang="fr-FR" sz="2400" i="1" dirty="0">
                <a:ea typeface="+mn-lt"/>
                <a:cs typeface="+mn-lt"/>
              </a:rPr>
              <a:t> </a:t>
            </a:r>
            <a:r>
              <a:rPr lang="fr-FR" sz="2400" i="1" dirty="0" err="1">
                <a:ea typeface="+mn-lt"/>
                <a:cs typeface="+mn-lt"/>
              </a:rPr>
              <a:t>appear</a:t>
            </a:r>
            <a:r>
              <a:rPr lang="fr-FR" sz="2400" i="1" dirty="0">
                <a:ea typeface="+mn-lt"/>
                <a:cs typeface="+mn-lt"/>
              </a:rPr>
              <a:t> </a:t>
            </a:r>
            <a:r>
              <a:rPr lang="fr-FR" sz="2400" i="1" dirty="0" err="1">
                <a:ea typeface="+mn-lt"/>
                <a:cs typeface="+mn-lt"/>
              </a:rPr>
              <a:t>while</a:t>
            </a:r>
            <a:r>
              <a:rPr lang="fr-FR" sz="2400" i="1" dirty="0">
                <a:ea typeface="+mn-lt"/>
                <a:cs typeface="+mn-lt"/>
              </a:rPr>
              <a:t> the water </a:t>
            </a:r>
            <a:r>
              <a:rPr lang="fr-FR" sz="2400" i="1" dirty="0" err="1">
                <a:ea typeface="+mn-lt"/>
                <a:cs typeface="+mn-lt"/>
              </a:rPr>
              <a:t>level</a:t>
            </a:r>
            <a:r>
              <a:rPr lang="fr-FR" sz="2400" i="1" dirty="0">
                <a:ea typeface="+mn-lt"/>
                <a:cs typeface="+mn-lt"/>
              </a:rPr>
              <a:t> </a:t>
            </a:r>
            <a:r>
              <a:rPr lang="fr-FR" sz="2400" i="1" dirty="0" err="1">
                <a:ea typeface="+mn-lt"/>
                <a:cs typeface="+mn-lt"/>
              </a:rPr>
              <a:t>is</a:t>
            </a:r>
            <a:r>
              <a:rPr lang="fr-FR" sz="2400" i="1" dirty="0">
                <a:ea typeface="+mn-lt"/>
                <a:cs typeface="+mn-lt"/>
              </a:rPr>
              <a:t> high  in the </a:t>
            </a:r>
            <a:r>
              <a:rPr lang="fr-FR" sz="2400" i="1" dirty="0" err="1">
                <a:ea typeface="+mn-lt"/>
                <a:cs typeface="+mn-lt"/>
              </a:rPr>
              <a:t>pumping</a:t>
            </a:r>
            <a:r>
              <a:rPr lang="fr-FR" sz="2400" i="1" dirty="0">
                <a:ea typeface="+mn-lt"/>
                <a:cs typeface="+mn-lt"/>
              </a:rPr>
              <a:t> station</a:t>
            </a:r>
            <a:endParaRPr lang="en-US" sz="2400" i="1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sz="2400" dirty="0">
              <a:cs typeface="Calibri Light"/>
            </a:endParaRPr>
          </a:p>
          <a:p>
            <a:pPr marL="0" indent="0">
              <a:buNone/>
            </a:pPr>
            <a:r>
              <a:rPr lang="fr-FR" sz="2400" dirty="0">
                <a:cs typeface="Calibri Light"/>
              </a:rPr>
              <a:t>But, </a:t>
            </a:r>
            <a:r>
              <a:rPr lang="en-US" sz="2400" dirty="0">
                <a:ea typeface="+mn-lt"/>
                <a:cs typeface="+mn-lt"/>
              </a:rPr>
              <a:t>we have to deplore in this case </a:t>
            </a:r>
            <a:r>
              <a:rPr lang="en-US" sz="2400" dirty="0">
                <a:highlight>
                  <a:srgbClr val="FFFF00"/>
                </a:highlight>
                <a:ea typeface="+mn-lt"/>
                <a:cs typeface="+mn-lt"/>
              </a:rPr>
              <a:t>many false positives</a:t>
            </a:r>
            <a:endParaRPr lang="fr-FR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--&gt; Risk of false alarms important  - result is not completely satisfactory</a:t>
            </a:r>
            <a:endParaRPr lang="fr-F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829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00EF05-CC41-4CB3-BE88-C8078A9D4F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4272" y="2665270"/>
            <a:ext cx="5525791" cy="2386879"/>
          </a:xfrm>
        </p:spPr>
        <p:txBody>
          <a:bodyPr vert="horz" lIns="91440" tIns="36000" rIns="91440" bIns="36000" rtlCol="0" anchor="t">
            <a:normAutofit/>
          </a:bodyPr>
          <a:lstStyle/>
          <a:p>
            <a:pPr marL="0" indent="0">
              <a:buNone/>
            </a:pPr>
            <a:r>
              <a:rPr lang="fr-FR" dirty="0" err="1">
                <a:ea typeface="+mn-lt"/>
                <a:cs typeface="+mn-lt"/>
              </a:rPr>
              <a:t>What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is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it</a:t>
            </a:r>
            <a:r>
              <a:rPr lang="fr-FR" dirty="0">
                <a:ea typeface="+mn-lt"/>
                <a:cs typeface="+mn-lt"/>
              </a:rPr>
              <a:t> ?</a:t>
            </a:r>
            <a:endParaRPr lang="fr-FR">
              <a:cs typeface="Calibri Light"/>
            </a:endParaRPr>
          </a:p>
          <a:p>
            <a:pPr marL="215900" indent="-215900"/>
            <a:endParaRPr lang="fr-FR" dirty="0">
              <a:cs typeface="Calibri Light"/>
            </a:endParaRPr>
          </a:p>
          <a:p>
            <a:pPr marL="0" indent="0">
              <a:buNone/>
            </a:pPr>
            <a:r>
              <a:rPr lang="fr-FR" dirty="0" err="1">
                <a:cs typeface="Calibri Light"/>
              </a:rPr>
              <a:t>Why</a:t>
            </a:r>
            <a:r>
              <a:rPr lang="fr-FR" dirty="0">
                <a:cs typeface="Calibri Light"/>
              </a:rPr>
              <a:t> ? </a:t>
            </a:r>
          </a:p>
          <a:p>
            <a:pPr marL="215900" indent="-215900"/>
            <a:endParaRPr lang="fr-FR" dirty="0">
              <a:cs typeface="Calibri Light"/>
            </a:endParaRPr>
          </a:p>
          <a:p>
            <a:pPr marL="0" indent="0">
              <a:buNone/>
            </a:pPr>
            <a:r>
              <a:rPr lang="fr-FR" dirty="0" err="1">
                <a:cs typeface="Calibri Light"/>
              </a:rPr>
              <a:t>Results</a:t>
            </a:r>
            <a:r>
              <a:rPr lang="fr-FR" dirty="0">
                <a:cs typeface="Calibri Light"/>
              </a:rPr>
              <a:t> on the </a:t>
            </a:r>
            <a:r>
              <a:rPr lang="fr-FR" dirty="0" err="1">
                <a:cs typeface="Calibri Light"/>
              </a:rPr>
              <a:t>Aquafin</a:t>
            </a:r>
            <a:r>
              <a:rPr lang="fr-FR" dirty="0">
                <a:cs typeface="Calibri Light"/>
              </a:rPr>
              <a:t> </a:t>
            </a:r>
            <a:r>
              <a:rPr lang="fr-FR" dirty="0" err="1">
                <a:cs typeface="Calibri Light"/>
              </a:rPr>
              <a:t>dataset</a:t>
            </a:r>
            <a:endParaRPr lang="fr-FR">
              <a:cs typeface="Calibri Light"/>
            </a:endParaRPr>
          </a:p>
          <a:p>
            <a:pPr marL="215900" indent="-215900"/>
            <a:endParaRPr lang="fr-FR" dirty="0">
              <a:cs typeface="Calibri Light"/>
            </a:endParaRPr>
          </a:p>
          <a:p>
            <a:pPr marL="215900" indent="-215900"/>
            <a:endParaRPr lang="fr-FR" dirty="0">
              <a:cs typeface="Calibri Light"/>
            </a:endParaRPr>
          </a:p>
        </p:txBody>
      </p:sp>
      <p:pic>
        <p:nvPicPr>
          <p:cNvPr id="4098" name="Picture 2" descr="Berger-Levrault — Wikipédia">
            <a:extLst>
              <a:ext uri="{FF2B5EF4-FFF2-40B4-BE49-F238E27FC236}">
                <a16:creationId xmlns:a16="http://schemas.microsoft.com/office/drawing/2014/main" id="{50A805A3-2B33-492F-9CCF-13E508DE34E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38">
            <a:extLst>
              <a:ext uri="{FF2B5EF4-FFF2-40B4-BE49-F238E27FC236}">
                <a16:creationId xmlns:a16="http://schemas.microsoft.com/office/drawing/2014/main" id="{C42609CC-FAD5-4568-8CAF-13A60920840D}"/>
              </a:ext>
            </a:extLst>
          </p:cNvPr>
          <p:cNvSpPr txBox="1">
            <a:spLocks/>
          </p:cNvSpPr>
          <p:nvPr/>
        </p:nvSpPr>
        <p:spPr>
          <a:xfrm>
            <a:off x="701860" y="297531"/>
            <a:ext cx="10800000" cy="61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0" rtlCol="0" anchor="b">
            <a:noAutofit/>
          </a:bodyPr>
          <a:lstStyle>
            <a:lvl1pPr algn="l" defTabSz="633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000" b="1" kern="1200" dirty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/>
                </a:solidFill>
              </a:rPr>
              <a:t>Cooccurrence matrices</a:t>
            </a:r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014D5DC-CA5A-4723-9DB4-CF541743ABB8}"/>
              </a:ext>
            </a:extLst>
          </p:cNvPr>
          <p:cNvSpPr/>
          <p:nvPr/>
        </p:nvSpPr>
        <p:spPr>
          <a:xfrm>
            <a:off x="2693988" y="2781300"/>
            <a:ext cx="222250" cy="23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E1B51F4-9FCD-4112-B270-AB55E3476524}"/>
              </a:ext>
            </a:extLst>
          </p:cNvPr>
          <p:cNvSpPr/>
          <p:nvPr/>
        </p:nvSpPr>
        <p:spPr>
          <a:xfrm>
            <a:off x="2693988" y="3717925"/>
            <a:ext cx="222250" cy="23018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636149-2B10-4ED6-88AF-BF2B09ADD677}"/>
              </a:ext>
            </a:extLst>
          </p:cNvPr>
          <p:cNvSpPr/>
          <p:nvPr/>
        </p:nvSpPr>
        <p:spPr>
          <a:xfrm>
            <a:off x="2693988" y="4654550"/>
            <a:ext cx="222250" cy="2301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2DD652-6FC9-4771-942A-AA366FDFDFE0}"/>
              </a:ext>
            </a:extLst>
          </p:cNvPr>
          <p:cNvSpPr txBox="1"/>
          <p:nvPr/>
        </p:nvSpPr>
        <p:spPr>
          <a:xfrm>
            <a:off x="2057400" y="1525588"/>
            <a:ext cx="63785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i="1" dirty="0" err="1">
                <a:cs typeface="Arial"/>
              </a:rPr>
              <a:t>Way</a:t>
            </a:r>
            <a:r>
              <a:rPr lang="fr-FR" i="1" dirty="0">
                <a:cs typeface="Arial"/>
              </a:rPr>
              <a:t> of </a:t>
            </a:r>
            <a:r>
              <a:rPr lang="fr-FR" i="1" dirty="0" err="1">
                <a:cs typeface="Arial"/>
              </a:rPr>
              <a:t>representing</a:t>
            </a:r>
            <a:r>
              <a:rPr lang="fr-FR" i="1" dirty="0">
                <a:cs typeface="Arial"/>
              </a:rPr>
              <a:t> </a:t>
            </a:r>
            <a:r>
              <a:rPr lang="fr-FR" i="1" dirty="0" err="1">
                <a:cs typeface="Arial"/>
              </a:rPr>
              <a:t>discretized</a:t>
            </a:r>
            <a:r>
              <a:rPr lang="fr-FR" i="1" dirty="0">
                <a:cs typeface="Arial"/>
              </a:rPr>
              <a:t> data, </a:t>
            </a:r>
            <a:r>
              <a:rPr lang="fr-FR" i="1" dirty="0">
                <a:ea typeface="+mn-lt"/>
                <a:cs typeface="Arial"/>
              </a:rPr>
              <a:t>c</a:t>
            </a:r>
            <a:r>
              <a:rPr lang="fr-FR" dirty="0">
                <a:ea typeface="+mn-lt"/>
                <a:cs typeface="+mn-lt"/>
              </a:rPr>
              <a:t>ount the </a:t>
            </a:r>
            <a:r>
              <a:rPr lang="fr-FR" dirty="0" err="1">
                <a:ea typeface="+mn-lt"/>
                <a:cs typeface="+mn-lt"/>
              </a:rPr>
              <a:t>number</a:t>
            </a:r>
            <a:r>
              <a:rPr lang="fr-FR" dirty="0">
                <a:ea typeface="+mn-lt"/>
                <a:cs typeface="+mn-lt"/>
              </a:rPr>
              <a:t> of values </a:t>
            </a:r>
            <a:r>
              <a:rPr lang="fr-FR" dirty="0" err="1">
                <a:ea typeface="+mn-lt"/>
                <a:cs typeface="+mn-lt"/>
              </a:rPr>
              <a:t>corresponding</a:t>
            </a:r>
            <a:r>
              <a:rPr lang="fr-FR" dirty="0">
                <a:ea typeface="+mn-lt"/>
                <a:cs typeface="+mn-lt"/>
              </a:rPr>
              <a:t> to a pair of classes</a:t>
            </a:r>
            <a:endParaRPr lang="fr-FR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466924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rger-Levrault — Wikipédia">
            <a:extLst>
              <a:ext uri="{FF2B5EF4-FFF2-40B4-BE49-F238E27FC236}">
                <a16:creationId xmlns:a16="http://schemas.microsoft.com/office/drawing/2014/main" id="{50A805A3-2B33-492F-9CCF-13E508DE34E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39EC6CE-E9F5-4962-BD6A-ED9FD1001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14" r="283" b="-263"/>
          <a:stretch/>
        </p:blipFill>
        <p:spPr>
          <a:xfrm>
            <a:off x="90706" y="3608917"/>
            <a:ext cx="7423665" cy="1275327"/>
          </a:xfrm>
          <a:prstGeom prst="rect">
            <a:avLst/>
          </a:prstGeom>
        </p:spPr>
      </p:pic>
      <p:pic>
        <p:nvPicPr>
          <p:cNvPr id="9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E366E4C-5008-4E4E-92E7-72274C493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" b="85564"/>
          <a:stretch/>
        </p:blipFill>
        <p:spPr>
          <a:xfrm>
            <a:off x="94981" y="1589677"/>
            <a:ext cx="7423665" cy="1162386"/>
          </a:xfrm>
          <a:prstGeom prst="rect">
            <a:avLst/>
          </a:prstGeom>
        </p:spPr>
      </p:pic>
      <p:pic>
        <p:nvPicPr>
          <p:cNvPr id="10" name="Image 10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506ACAAE-95CE-4B6D-B025-93893C7B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6" r="-224"/>
          <a:stretch/>
        </p:blipFill>
        <p:spPr>
          <a:xfrm>
            <a:off x="8265387" y="1133703"/>
            <a:ext cx="3552225" cy="2373594"/>
          </a:xfrm>
          <a:prstGeom prst="rect">
            <a:avLst/>
          </a:prstGeom>
        </p:spPr>
      </p:pic>
      <p:sp>
        <p:nvSpPr>
          <p:cNvPr id="6" name="Titre 38">
            <a:extLst>
              <a:ext uri="{FF2B5EF4-FFF2-40B4-BE49-F238E27FC236}">
                <a16:creationId xmlns:a16="http://schemas.microsoft.com/office/drawing/2014/main" id="{1C504F6D-B2C1-4140-84BA-7DD2A97781BB}"/>
              </a:ext>
            </a:extLst>
          </p:cNvPr>
          <p:cNvSpPr txBox="1">
            <a:spLocks/>
          </p:cNvSpPr>
          <p:nvPr/>
        </p:nvSpPr>
        <p:spPr>
          <a:xfrm>
            <a:off x="701860" y="297531"/>
            <a:ext cx="10800000" cy="61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0" rtlCol="0" anchor="b">
            <a:noAutofit/>
          </a:bodyPr>
          <a:lstStyle>
            <a:lvl1pPr algn="l" defTabSz="633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000" b="1" kern="1200" dirty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Cooccurrence matrices</a:t>
            </a:r>
            <a:r>
              <a:rPr lang="fr-FR">
                <a:solidFill>
                  <a:schemeClr val="bg1"/>
                </a:solidFill>
              </a:rPr>
              <a:t> - </a:t>
            </a:r>
            <a:r>
              <a:rPr lang="fr-FR" err="1">
                <a:solidFill>
                  <a:schemeClr val="bg1"/>
                </a:solidFill>
              </a:rPr>
              <a:t>What</a:t>
            </a:r>
            <a:r>
              <a:rPr lang="fr-FR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is</a:t>
            </a:r>
            <a:r>
              <a:rPr lang="fr-FR">
                <a:solidFill>
                  <a:schemeClr val="bg1"/>
                </a:solidFill>
              </a:rPr>
              <a:t> it ? 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A702D7F-7863-47A2-A7C4-FA886EEE6EB2}"/>
              </a:ext>
            </a:extLst>
          </p:cNvPr>
          <p:cNvSpPr/>
          <p:nvPr/>
        </p:nvSpPr>
        <p:spPr>
          <a:xfrm rot="5400000">
            <a:off x="3314689" y="2993131"/>
            <a:ext cx="693616" cy="341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DCB3610-D54A-4457-BC47-BE76AEF0EDC6}"/>
              </a:ext>
            </a:extLst>
          </p:cNvPr>
          <p:cNvSpPr/>
          <p:nvPr/>
        </p:nvSpPr>
        <p:spPr>
          <a:xfrm rot="18360000">
            <a:off x="7382352" y="3148216"/>
            <a:ext cx="693616" cy="341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8FB58623-079E-47FB-AC0E-30876B25EE24}"/>
              </a:ext>
            </a:extLst>
          </p:cNvPr>
          <p:cNvSpPr/>
          <p:nvPr/>
        </p:nvSpPr>
        <p:spPr>
          <a:xfrm rot="5400000">
            <a:off x="9672626" y="3683693"/>
            <a:ext cx="693616" cy="341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EAAF4C-F12D-4490-8840-007FB3327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" r="16105" b="5965"/>
          <a:stretch/>
        </p:blipFill>
        <p:spPr>
          <a:xfrm>
            <a:off x="8462352" y="4277043"/>
            <a:ext cx="3109454" cy="20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1788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0BA03B6-2873-4E18-A605-5C7277177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re 38">
            <a:extLst>
              <a:ext uri="{FF2B5EF4-FFF2-40B4-BE49-F238E27FC236}">
                <a16:creationId xmlns:a16="http://schemas.microsoft.com/office/drawing/2014/main" id="{C8CE7FAB-7D42-4607-B60C-10F2A40F580B}"/>
              </a:ext>
            </a:extLst>
          </p:cNvPr>
          <p:cNvSpPr txBox="1">
            <a:spLocks/>
          </p:cNvSpPr>
          <p:nvPr/>
        </p:nvSpPr>
        <p:spPr>
          <a:xfrm>
            <a:off x="701860" y="297531"/>
            <a:ext cx="10800000" cy="61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0" rtlCol="0" anchor="b">
            <a:noAutofit/>
          </a:bodyPr>
          <a:lstStyle>
            <a:lvl1pPr algn="l" defTabSz="6330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000" b="1" kern="1200" dirty="0">
                <a:solidFill>
                  <a:srgbClr val="4B4B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Cooccurrence matrices</a:t>
            </a:r>
            <a:r>
              <a:rPr lang="fr-FR">
                <a:solidFill>
                  <a:schemeClr val="bg1"/>
                </a:solidFill>
              </a:rPr>
              <a:t> – </a:t>
            </a:r>
            <a:r>
              <a:rPr lang="fr-FR" err="1">
                <a:solidFill>
                  <a:schemeClr val="bg1"/>
                </a:solidFill>
              </a:rPr>
              <a:t>Why</a:t>
            </a:r>
            <a:r>
              <a:rPr lang="fr-FR">
                <a:solidFill>
                  <a:schemeClr val="bg1"/>
                </a:solidFill>
              </a:rPr>
              <a:t> ? </a:t>
            </a:r>
            <a:endParaRPr lang="fr-FR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9" name="Picture 2" descr="Berger-Levrault — Wikipédia">
            <a:extLst>
              <a:ext uri="{FF2B5EF4-FFF2-40B4-BE49-F238E27FC236}">
                <a16:creationId xmlns:a16="http://schemas.microsoft.com/office/drawing/2014/main" id="{66E03087-47CB-4B67-8253-BAFCAF55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6288"/>
          <a:stretch>
            <a:fillRect/>
          </a:stretch>
        </p:blipFill>
        <p:spPr bwMode="auto">
          <a:xfrm>
            <a:off x="10328527" y="6255485"/>
            <a:ext cx="130968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39">
            <a:extLst>
              <a:ext uri="{FF2B5EF4-FFF2-40B4-BE49-F238E27FC236}">
                <a16:creationId xmlns:a16="http://schemas.microsoft.com/office/drawing/2014/main" id="{39FCA913-3AA1-4907-B8A9-E584013BB7EB}"/>
              </a:ext>
            </a:extLst>
          </p:cNvPr>
          <p:cNvSpPr txBox="1">
            <a:spLocks/>
          </p:cNvSpPr>
          <p:nvPr/>
        </p:nvSpPr>
        <p:spPr>
          <a:xfrm>
            <a:off x="201232" y="1238178"/>
            <a:ext cx="11400362" cy="4571928"/>
          </a:xfrm>
          <a:prstGeom prst="rect">
            <a:avLst/>
          </a:prstGeom>
        </p:spPr>
        <p:txBody>
          <a:bodyPr vert="horz" lIns="91440" tIns="36000" rIns="91440" bIns="36000" rtlCol="0" anchor="t">
            <a:normAutofit/>
          </a:bodyPr>
          <a:lstStyle>
            <a:lvl1pPr marL="216000" indent="-216000" algn="l" defTabSz="633062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779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8169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7558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6948" indent="-199390" algn="l" defTabSz="633062" rtl="0" eaLnBrk="1" latinLnBrk="0" hangingPunct="1">
              <a:lnSpc>
                <a:spcPct val="90000"/>
              </a:lnSpc>
              <a:spcBef>
                <a:spcPts val="554"/>
              </a:spcBef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920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1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2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5" algn="l" defTabSz="63306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endParaRPr lang="fr-FR" sz="2400" dirty="0"/>
          </a:p>
          <a:p>
            <a:pPr marL="215900" indent="-215900"/>
            <a:r>
              <a:rPr lang="en-US" sz="2400" dirty="0">
                <a:ea typeface="+mn-lt"/>
                <a:cs typeface="+mn-lt"/>
              </a:rPr>
              <a:t>Visualize data dynamically (videos) : </a:t>
            </a:r>
            <a:endParaRPr lang="fr-FR" sz="2400" dirty="0">
              <a:ea typeface="+mn-lt"/>
              <a:cs typeface="+mn-lt"/>
            </a:endParaRPr>
          </a:p>
          <a:p>
            <a:pPr marL="398145" lvl="1"/>
            <a:r>
              <a:rPr lang="en-US" sz="2000" dirty="0">
                <a:ea typeface="+mn-lt"/>
                <a:cs typeface="+mn-lt"/>
              </a:rPr>
              <a:t>dividing time series into time windows </a:t>
            </a:r>
          </a:p>
          <a:p>
            <a:pPr marL="398145" lvl="1"/>
            <a:r>
              <a:rPr lang="en-US" sz="2000" dirty="0">
                <a:ea typeface="+mn-lt"/>
                <a:cs typeface="+mn-lt"/>
              </a:rPr>
              <a:t>comparison between the matrices of the different time windows </a:t>
            </a:r>
          </a:p>
          <a:p>
            <a:pPr marL="398145" lvl="1"/>
            <a:endParaRPr lang="en-US" sz="2000" dirty="0">
              <a:ea typeface="+mn-lt"/>
              <a:cs typeface="+mn-lt"/>
            </a:endParaRPr>
          </a:p>
          <a:p>
            <a:pPr marL="215900" indent="-215900"/>
            <a:r>
              <a:rPr lang="fr-FR" sz="2400" dirty="0" err="1">
                <a:ea typeface="+mn-lt"/>
                <a:cs typeface="+mn-lt"/>
              </a:rPr>
              <a:t>Study</a:t>
            </a:r>
            <a:r>
              <a:rPr lang="fr-FR" sz="2400" dirty="0">
                <a:ea typeface="+mn-lt"/>
                <a:cs typeface="+mn-lt"/>
              </a:rPr>
              <a:t> the </a:t>
            </a:r>
            <a:r>
              <a:rPr lang="fr-FR" sz="2400" dirty="0" err="1">
                <a:ea typeface="+mn-lt"/>
                <a:cs typeface="+mn-lt"/>
              </a:rPr>
              <a:t>relationships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between</a:t>
            </a:r>
            <a:r>
              <a:rPr lang="fr-FR" sz="2400" dirty="0">
                <a:ea typeface="+mn-lt"/>
                <a:cs typeface="+mn-lt"/>
              </a:rPr>
              <a:t> a pair of </a:t>
            </a:r>
            <a:r>
              <a:rPr lang="fr-FR" sz="2400" dirty="0" err="1">
                <a:ea typeface="+mn-lt"/>
                <a:cs typeface="+mn-lt"/>
              </a:rPr>
              <a:t>attributes</a:t>
            </a:r>
            <a:r>
              <a:rPr lang="fr-FR" sz="2400" dirty="0">
                <a:ea typeface="+mn-lt"/>
                <a:cs typeface="+mn-lt"/>
              </a:rPr>
              <a:t> (trends, patterns, ...)</a:t>
            </a:r>
          </a:p>
          <a:p>
            <a:pPr marL="215900" indent="-215900"/>
            <a:endParaRPr lang="fr-FR" sz="2400" dirty="0">
              <a:ea typeface="+mn-lt"/>
              <a:cs typeface="+mn-lt"/>
            </a:endParaRPr>
          </a:p>
          <a:p>
            <a:pPr marL="215900" indent="-215900"/>
            <a:r>
              <a:rPr lang="fr-FR" sz="2400" dirty="0" err="1">
                <a:ea typeface="+mn-lt"/>
                <a:cs typeface="+mn-lt"/>
              </a:rPr>
              <a:t>Identify</a:t>
            </a:r>
            <a:r>
              <a:rPr lang="fr-FR" sz="2400" dirty="0">
                <a:ea typeface="+mn-lt"/>
                <a:cs typeface="+mn-lt"/>
              </a:rPr>
              <a:t> drifts </a:t>
            </a:r>
            <a:r>
              <a:rPr lang="fr-FR" sz="2400" dirty="0" err="1">
                <a:ea typeface="+mn-lt"/>
                <a:cs typeface="+mn-lt"/>
              </a:rPr>
              <a:t>from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usual</a:t>
            </a:r>
            <a:r>
              <a:rPr lang="fr-FR" sz="2400" dirty="0">
                <a:ea typeface="+mn-lt"/>
                <a:cs typeface="+mn-lt"/>
              </a:rPr>
              <a:t> </a:t>
            </a:r>
            <a:r>
              <a:rPr lang="fr-FR" sz="2400" dirty="0" err="1">
                <a:ea typeface="+mn-lt"/>
                <a:cs typeface="+mn-lt"/>
              </a:rPr>
              <a:t>behaviour</a:t>
            </a:r>
            <a:r>
              <a:rPr lang="fr-FR" sz="2400" dirty="0">
                <a:ea typeface="+mn-lt"/>
                <a:cs typeface="+mn-lt"/>
              </a:rPr>
              <a:t> </a:t>
            </a:r>
            <a:endParaRPr lang="fr-FR">
              <a:cs typeface="Calibri Light"/>
            </a:endParaRPr>
          </a:p>
          <a:p>
            <a:pPr marL="215900" indent="-215900"/>
            <a:endParaRPr lang="fr-FR" sz="2400" dirty="0">
              <a:ea typeface="+mn-lt"/>
              <a:cs typeface="+mn-lt"/>
            </a:endParaRPr>
          </a:p>
          <a:p>
            <a:pPr marL="215900" indent="-215900"/>
            <a:r>
              <a:rPr lang="en-US" sz="2400" dirty="0">
                <a:ea typeface="+mn-lt"/>
                <a:cs typeface="+mn-lt"/>
              </a:rPr>
              <a:t>Easily understandable process for uninitiated people</a:t>
            </a:r>
          </a:p>
          <a:p>
            <a:pPr marL="215900" indent="-215900"/>
            <a:endParaRPr lang="en-US" sz="2400" dirty="0">
              <a:ea typeface="+mn-lt"/>
              <a:cs typeface="+mn-lt"/>
            </a:endParaRPr>
          </a:p>
          <a:p>
            <a:pPr marL="215900" indent="-215900"/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6886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URO MAINTENACE MASTER JUNE 2018">
  <a:themeElements>
    <a:clrScheme name="Aangepast 1">
      <a:dk1>
        <a:srgbClr val="253238"/>
      </a:dk1>
      <a:lt1>
        <a:srgbClr val="FFFFFF"/>
      </a:lt1>
      <a:dk2>
        <a:srgbClr val="505050"/>
      </a:dk2>
      <a:lt2>
        <a:srgbClr val="FFFFFF"/>
      </a:lt2>
      <a:accent1>
        <a:srgbClr val="EE2346"/>
      </a:accent1>
      <a:accent2>
        <a:srgbClr val="C00000"/>
      </a:accent2>
      <a:accent3>
        <a:srgbClr val="939393"/>
      </a:accent3>
      <a:accent4>
        <a:srgbClr val="383838"/>
      </a:accent4>
      <a:accent5>
        <a:srgbClr val="A5A5A5"/>
      </a:accent5>
      <a:accent6>
        <a:srgbClr val="E56C21"/>
      </a:accent6>
      <a:hlink>
        <a:srgbClr val="9E2808"/>
      </a:hlink>
      <a:folHlink>
        <a:srgbClr val="BFBFBF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0873762A-753D-40B5-9C05-02D2E3A912B7}" vid="{8114B9E2-8724-4BC0-96F3-B4239CBF5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Wim EuroConference 2018">
      <a:dk1>
        <a:srgbClr val="4B4B4B"/>
      </a:dk1>
      <a:lt1>
        <a:srgbClr val="FFFFFF"/>
      </a:lt1>
      <a:dk2>
        <a:srgbClr val="0084A6"/>
      </a:dk2>
      <a:lt2>
        <a:srgbClr val="FFFFFF"/>
      </a:lt2>
      <a:accent1>
        <a:srgbClr val="0084A6"/>
      </a:accent1>
      <a:accent2>
        <a:srgbClr val="006984"/>
      </a:accent2>
      <a:accent3>
        <a:srgbClr val="005077"/>
      </a:accent3>
      <a:accent4>
        <a:srgbClr val="003F58"/>
      </a:accent4>
      <a:accent5>
        <a:srgbClr val="DFDFDF"/>
      </a:accent5>
      <a:accent6>
        <a:srgbClr val="CD8538"/>
      </a:accent6>
      <a:hlink>
        <a:srgbClr val="0084A6"/>
      </a:hlink>
      <a:folHlink>
        <a:srgbClr val="0084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Asset Performance 4.0 presentation</Template>
  <TotalTime>0</TotalTime>
  <Words>687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EURO MAINTENACE MASTER JUNE 2018</vt:lpstr>
      <vt:lpstr>PowerPoint Presentation</vt:lpstr>
      <vt:lpstr>Objective –  Works and Method</vt:lpstr>
      <vt:lpstr>Data pre-processing          surveyed station 1003 then 1911</vt:lpstr>
      <vt:lpstr>Incidents examples</vt:lpstr>
      <vt:lpstr>PowerPoint Presentation</vt:lpstr>
      <vt:lpstr>EDA -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512</cp:revision>
  <dcterms:created xsi:type="dcterms:W3CDTF">2020-02-24T15:56:46Z</dcterms:created>
  <dcterms:modified xsi:type="dcterms:W3CDTF">2020-09-11T10:04:15Z</dcterms:modified>
</cp:coreProperties>
</file>